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6858000" cx="12192000"/>
  <p:notesSz cx="6858000" cy="9144000"/>
  <p:embeddedFontLst>
    <p:embeddedFont>
      <p:font typeface="Robo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Connor Aiton"/>
  <p:cmAuthor clrIdx="1" id="1" initials="" lastIdx="1" name="Carter Kaes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4D61E24-774F-4978-87F6-0CA69F340571}">
  <a:tblStyle styleId="{14D61E24-774F-4978-87F6-0CA69F34057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Roboto-regular.fntdata"/><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Roboto-italic.fntdata"/><Relationship Id="rId21" Type="http://schemas.openxmlformats.org/officeDocument/2006/relationships/slide" Target="slides/slide15.xml"/><Relationship Id="rId43" Type="http://schemas.openxmlformats.org/officeDocument/2006/relationships/font" Target="fonts/Roboto-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4-17T19:37:02.758">
    <p:pos x="529" y="230"/>
    <p:text>Somewhere between 2 and 3 we should consider explicitly quickly introducing our capstone clients (not just WD/Sandisk)</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04-17T23:04:11.694">
    <p:pos x="524" y="1598"/>
    <p:text>mention we are specifically developing for the validation/testing team?</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5-04-17T19:55:37.966">
    <p:pos x="4048" y="2475"/>
    <p:text>where SSD? what is SSD?  perhaps lead into the fact that NVMe is a type of SSD, why should audience really care</p:text>
  </p:cm>
  <p:cm authorId="0" idx="4" dt="2025-04-17T19:53:29.372">
    <p:pos x="4030" y="1184"/>
    <p:text>what is the PCIe protocol? (or why is it important)</p:text>
  </p:cm>
  <p:cm authorId="1" idx="1" dt="2025-04-21T18:07:06.560">
    <p:pos x="4048" y="2575"/>
    <p:text>SSD vs HDD speeds?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Charles - Introduction (&lt;30 seconds)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Hi everyone, we are SSDynamics. Our project is Using Model Simulation to Drive Generative Testing Validation. Our mentor is Savannah and Brian.</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14fde89c2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314fde89c2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2400"/>
              <a:t>Connor</a:t>
            </a:r>
            <a:endParaRPr sz="2400"/>
          </a:p>
        </p:txBody>
      </p:sp>
      <p:sp>
        <p:nvSpPr>
          <p:cNvPr id="216" name="Google Shape;216;g314fde89c2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5237256f44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35237256f44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2400"/>
              <a:t>Connor</a:t>
            </a:r>
            <a:endParaRPr/>
          </a:p>
        </p:txBody>
      </p:sp>
      <p:sp>
        <p:nvSpPr>
          <p:cNvPr id="227" name="Google Shape;227;g35237256f44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4d0a10f3ba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34d0a10f3ba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2400"/>
              <a:t>Connor</a:t>
            </a:r>
            <a:endParaRPr/>
          </a:p>
        </p:txBody>
      </p:sp>
      <p:sp>
        <p:nvSpPr>
          <p:cNvPr id="278" name="Google Shape;278;g34d0a10f3ba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5237256f44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35237256f44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2400"/>
              <a:t>Connor</a:t>
            </a:r>
            <a:endParaRPr sz="2400"/>
          </a:p>
        </p:txBody>
      </p:sp>
      <p:sp>
        <p:nvSpPr>
          <p:cNvPr id="293" name="Google Shape;293;g35237256f44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323ef83dfd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3323ef83dfd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t>Chas</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Change this to focus on </a:t>
            </a:r>
            <a:r>
              <a:rPr lang="en-US" sz="2000"/>
              <a:t>requirements</a:t>
            </a:r>
            <a:r>
              <a:rPr lang="en-US" sz="2000"/>
              <a:t>, like we must include tla+ file that can be parsed by python</a:t>
            </a:r>
            <a:endParaRPr sz="2000"/>
          </a:p>
        </p:txBody>
      </p:sp>
      <p:sp>
        <p:nvSpPr>
          <p:cNvPr id="304" name="Google Shape;304;g3323ef83dfd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3ab5d5e9d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3ab5d5e9d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a:t>
            </a:r>
            <a:r>
              <a:rPr lang="en-US"/>
              <a:t>arter</a:t>
            </a:r>
            <a:endParaRPr/>
          </a:p>
          <a:p>
            <a:pPr indent="0" lvl="0" marL="0" rtl="0" algn="l">
              <a:lnSpc>
                <a:spcPct val="115000"/>
              </a:lnSpc>
              <a:spcBef>
                <a:spcPts val="1200"/>
              </a:spcBef>
              <a:spcAft>
                <a:spcPts val="0"/>
              </a:spcAft>
              <a:buClr>
                <a:schemeClr val="dk1"/>
              </a:buClr>
              <a:buSzPts val="1100"/>
              <a:buFont typeface="Arial"/>
              <a:buNone/>
            </a:pPr>
            <a:r>
              <a:rPr lang="en-US" sz="2000">
                <a:latin typeface="Arial"/>
                <a:ea typeface="Arial"/>
                <a:cs typeface="Arial"/>
                <a:sym typeface="Arial"/>
              </a:rPr>
              <a:t>As shown in this diagram, our program starts with a TLA+ file, which is written by the tester.</a:t>
            </a:r>
            <a:br>
              <a:rPr lang="en-US" sz="2000">
                <a:latin typeface="Arial"/>
                <a:ea typeface="Arial"/>
                <a:cs typeface="Arial"/>
                <a:sym typeface="Arial"/>
              </a:rPr>
            </a:br>
            <a:r>
              <a:rPr lang="en-US" sz="2000">
                <a:latin typeface="Arial"/>
                <a:ea typeface="Arial"/>
                <a:cs typeface="Arial"/>
                <a:sym typeface="Arial"/>
              </a:rPr>
              <a:t>This file defines how the NVMe device is expected to behave—essentially, it models correct behavior.</a:t>
            </a:r>
            <a:endParaRPr sz="20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2000">
                <a:latin typeface="Arial"/>
                <a:ea typeface="Arial"/>
                <a:cs typeface="Arial"/>
                <a:sym typeface="Arial"/>
              </a:rPr>
              <a:t>Next, we use Python to parse the TLA+ specification. This lets us generate a series of NVMe commands based on the model.</a:t>
            </a:r>
            <a:endParaRPr sz="20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2000">
                <a:latin typeface="Arial"/>
                <a:ea typeface="Arial"/>
                <a:cs typeface="Arial"/>
                <a:sym typeface="Arial"/>
              </a:rPr>
              <a:t>We then use the NVMe CLI to actually send those commands to a real NVMe device such as a Solid State storage device.</a:t>
            </a:r>
            <a:br>
              <a:rPr lang="en-US" sz="2000">
                <a:latin typeface="Arial"/>
                <a:ea typeface="Arial"/>
                <a:cs typeface="Arial"/>
                <a:sym typeface="Arial"/>
              </a:rPr>
            </a:br>
            <a:r>
              <a:rPr lang="en-US" sz="2000">
                <a:latin typeface="Arial"/>
                <a:ea typeface="Arial"/>
                <a:cs typeface="Arial"/>
                <a:sym typeface="Arial"/>
              </a:rPr>
              <a:t> These commands are run in a specific sequence, similar to how the device might be used in a real-world situation.</a:t>
            </a:r>
            <a:endParaRPr sz="20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2000">
                <a:latin typeface="Arial"/>
                <a:ea typeface="Arial"/>
                <a:cs typeface="Arial"/>
                <a:sym typeface="Arial"/>
              </a:rPr>
              <a:t>That sequence is determined by a random testing seed, which gives us a reproducible but randomized order of operations.</a:t>
            </a:r>
            <a:endParaRPr sz="20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2000">
                <a:latin typeface="Arial"/>
                <a:ea typeface="Arial"/>
                <a:cs typeface="Arial"/>
                <a:sym typeface="Arial"/>
              </a:rPr>
              <a:t>Finally, another Python file reads the output from the CLI—including any errors—and saves it to a rolling log file, so the tester can review exactly what happened during the test run.</a:t>
            </a:r>
            <a:endParaRPr sz="2000">
              <a:latin typeface="Arial"/>
              <a:ea typeface="Arial"/>
              <a:cs typeface="Arial"/>
              <a:sym typeface="Arial"/>
            </a:endParaRPr>
          </a:p>
          <a:p>
            <a:pPr indent="0" lvl="0" marL="0" rtl="0" algn="l">
              <a:spcBef>
                <a:spcPts val="1200"/>
              </a:spcBef>
              <a:spcAft>
                <a:spcPts val="0"/>
              </a:spcAft>
              <a:buNone/>
            </a:pPr>
            <a:r>
              <a:t/>
            </a:r>
            <a:endParaRPr sz="2000"/>
          </a:p>
          <a:p>
            <a:pPr indent="0" lvl="0" marL="0" rtl="0" algn="l">
              <a:spcBef>
                <a:spcPts val="0"/>
              </a:spcBef>
              <a:spcAft>
                <a:spcPts val="0"/>
              </a:spcAft>
              <a:buNone/>
            </a:pPr>
            <a:r>
              <a:t/>
            </a:r>
            <a:endParaRPr sz="2000"/>
          </a:p>
        </p:txBody>
      </p:sp>
      <p:sp>
        <p:nvSpPr>
          <p:cNvPr id="337" name="Google Shape;337;g33ab5d5e9d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4a88749c6c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34a88749c6c_1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Carter</a:t>
            </a:r>
            <a:endParaRPr/>
          </a:p>
          <a:p>
            <a:pPr indent="0" lvl="0" marL="0" rtl="0" algn="l">
              <a:lnSpc>
                <a:spcPct val="115000"/>
              </a:lnSpc>
              <a:spcBef>
                <a:spcPts val="1200"/>
              </a:spcBef>
              <a:spcAft>
                <a:spcPts val="0"/>
              </a:spcAft>
              <a:buSzPts val="1100"/>
              <a:buNone/>
            </a:pPr>
            <a:r>
              <a:rPr lang="en-US" sz="2000"/>
              <a:t>Let me walk you through a bit more detail about how our system works behind the scenes.</a:t>
            </a:r>
            <a:endParaRPr sz="2000"/>
          </a:p>
          <a:p>
            <a:pPr indent="0" lvl="0" marL="0" rtl="0" algn="l">
              <a:lnSpc>
                <a:spcPct val="115000"/>
              </a:lnSpc>
              <a:spcBef>
                <a:spcPts val="1200"/>
              </a:spcBef>
              <a:spcAft>
                <a:spcPts val="0"/>
              </a:spcAft>
              <a:buSzPts val="1100"/>
              <a:buNone/>
            </a:pPr>
            <a:r>
              <a:rPr lang="en-US" sz="2000"/>
              <a:t>We start with a Python script that parses a TLA+ specification file.</a:t>
            </a:r>
            <a:br>
              <a:rPr lang="en-US" sz="2000"/>
            </a:br>
            <a:r>
              <a:rPr lang="en-US" sz="2000"/>
              <a:t> As explained by Connor, TLA+ is a formal modeling language used to describe how systems behave—specifically, it defines valid states and the transitions between them.</a:t>
            </a:r>
            <a:br>
              <a:rPr lang="en-US" sz="2000"/>
            </a:br>
            <a:r>
              <a:rPr lang="en-US" sz="2000"/>
              <a:t> We use a library called Pluspy, along with Our parser to read the spec and extract the NVMe operations that need to be tested, along with the rules that define how they can be ordered. This gives us the structure for generating valid test cases.</a:t>
            </a:r>
            <a:endParaRPr sz="2000"/>
          </a:p>
          <a:p>
            <a:pPr indent="0" lvl="0" marL="0" rtl="0" algn="l">
              <a:lnSpc>
                <a:spcPct val="115000"/>
              </a:lnSpc>
              <a:spcBef>
                <a:spcPts val="1200"/>
              </a:spcBef>
              <a:spcAft>
                <a:spcPts val="0"/>
              </a:spcAft>
              <a:buSzPts val="1100"/>
              <a:buNone/>
            </a:pPr>
            <a:r>
              <a:rPr lang="en-US" sz="2000"/>
              <a:t>Next, we move into test scenario generation.</a:t>
            </a:r>
            <a:br>
              <a:rPr lang="en-US" sz="2000"/>
            </a:br>
            <a:r>
              <a:rPr lang="en-US" sz="2000"/>
              <a:t> By default we use a random number generator that's seeded at the start of each test run. Otherwise the tester will provide their own testing seed.</a:t>
            </a:r>
            <a:br>
              <a:rPr lang="en-US" sz="2000"/>
            </a:br>
            <a:r>
              <a:rPr lang="en-US" sz="2000"/>
              <a:t> This seed controls the specific sequence of NVMe commands we generate—commands like read, write, or flush—which are arranged to simulate real-world usage patterns, </a:t>
            </a:r>
            <a:endParaRPr sz="2000"/>
          </a:p>
          <a:p>
            <a:pPr indent="0" lvl="0" marL="0" rtl="0" algn="l">
              <a:lnSpc>
                <a:spcPct val="115000"/>
              </a:lnSpc>
              <a:spcBef>
                <a:spcPts val="1200"/>
              </a:spcBef>
              <a:spcAft>
                <a:spcPts val="0"/>
              </a:spcAft>
              <a:buSzPts val="1100"/>
              <a:buNone/>
            </a:pPr>
            <a:r>
              <a:rPr lang="en-US" sz="2000"/>
              <a:t>Our program is also able to determine what kind of command to call, either admin or IO based on the TLA+ file. This is necessary to form a proper NVMe cli command.</a:t>
            </a:r>
            <a:endParaRPr sz="2000"/>
          </a:p>
          <a:p>
            <a:pPr indent="0" lvl="0" marL="0" rtl="0" algn="l">
              <a:lnSpc>
                <a:spcPct val="115000"/>
              </a:lnSpc>
              <a:spcBef>
                <a:spcPts val="1200"/>
              </a:spcBef>
              <a:spcAft>
                <a:spcPts val="0"/>
              </a:spcAft>
              <a:buSzPts val="1100"/>
              <a:buNone/>
            </a:pPr>
            <a:r>
              <a:rPr lang="en-US" sz="2000"/>
              <a:t>If an error occurs during testing, the system will automatically resample using a new seed.</a:t>
            </a:r>
            <a:br>
              <a:rPr lang="en-US" sz="2000"/>
            </a:br>
            <a:r>
              <a:rPr lang="en-US" sz="2000"/>
              <a:t> This helps isolate which specific command sequence triggered the error. Both the error and the new seed are saved to the log, which makes it much easier to reproduce and debug rare or intermittent issues.</a:t>
            </a:r>
            <a:endParaRPr sz="2000"/>
          </a:p>
          <a:p>
            <a:pPr indent="0" lvl="0" marL="0" rtl="0" algn="l">
              <a:lnSpc>
                <a:spcPct val="115000"/>
              </a:lnSpc>
              <a:spcBef>
                <a:spcPts val="1200"/>
              </a:spcBef>
              <a:spcAft>
                <a:spcPts val="0"/>
              </a:spcAft>
              <a:buSzPts val="1100"/>
              <a:buNone/>
            </a:pPr>
            <a:r>
              <a:rPr lang="en-US" sz="2000"/>
              <a:t>Once the test sequence is built, we use Python to send those commands directly to the SSD via the NVMe command-line interface.</a:t>
            </a:r>
            <a:br>
              <a:rPr lang="en-US" sz="2000"/>
            </a:br>
            <a:r>
              <a:rPr lang="en-US" sz="2000"/>
              <a:t> Commands like read, write, or identify are executed in order, and we capture the output and any errors that are returned.</a:t>
            </a:r>
            <a:endParaRPr sz="2000"/>
          </a:p>
          <a:p>
            <a:pPr indent="0" lvl="0" marL="0" rtl="0" algn="l">
              <a:lnSpc>
                <a:spcPct val="115000"/>
              </a:lnSpc>
              <a:spcBef>
                <a:spcPts val="1200"/>
              </a:spcBef>
              <a:spcAft>
                <a:spcPts val="0"/>
              </a:spcAft>
              <a:buSzPts val="1100"/>
              <a:buNone/>
            </a:pPr>
            <a:r>
              <a:rPr lang="en-US" sz="2000"/>
              <a:t>Finally, all of that output is handled by our logging system.</a:t>
            </a:r>
            <a:br>
              <a:rPr lang="en-US" sz="2000"/>
            </a:br>
            <a:r>
              <a:rPr lang="en-US" sz="2000"/>
              <a:t> Results are written to a rolling log file that includes a timestamp for every entry.</a:t>
            </a:r>
            <a:br>
              <a:rPr lang="en-US" sz="2000"/>
            </a:br>
            <a:r>
              <a:rPr lang="en-US" sz="2000"/>
              <a:t> The log is automatically trimmed when it reaches a certain size, keeping storage use under control.</a:t>
            </a:r>
            <a:br>
              <a:rPr lang="en-US" sz="2000"/>
            </a:br>
            <a:r>
              <a:rPr lang="en-US" sz="2000"/>
              <a:t> the log includes the full command sequence, the test seed, and any unexpected behavior or errors encountered.</a:t>
            </a:r>
            <a:br>
              <a:rPr lang="en-US" sz="2000"/>
            </a:br>
            <a:r>
              <a:rPr lang="en-US" sz="2000"/>
              <a:t> At the end of the file, a summary lists critical errors, making it quick and easy to identify what went wrong and where.</a:t>
            </a:r>
            <a:endParaRPr sz="2000"/>
          </a:p>
          <a:p>
            <a:pPr indent="0" lvl="0" marL="0" rtl="0" algn="l">
              <a:lnSpc>
                <a:spcPct val="115000"/>
              </a:lnSpc>
              <a:spcBef>
                <a:spcPts val="1200"/>
              </a:spcBef>
              <a:spcAft>
                <a:spcPts val="0"/>
              </a:spcAft>
              <a:buClr>
                <a:schemeClr val="dk1"/>
              </a:buClr>
              <a:buSzPts val="1100"/>
              <a:buFont typeface="Arial"/>
              <a:buNone/>
            </a:pPr>
            <a:r>
              <a:rPr lang="en-US" sz="2000"/>
              <a:t>This makes the entire testing process reproducible, traceable, and very tester-friendly.</a:t>
            </a:r>
            <a:endParaRPr sz="2000"/>
          </a:p>
          <a:p>
            <a:pPr indent="0" lvl="0" marL="0" rtl="0" algn="l">
              <a:lnSpc>
                <a:spcPct val="115000"/>
              </a:lnSpc>
              <a:spcBef>
                <a:spcPts val="1200"/>
              </a:spcBef>
              <a:spcAft>
                <a:spcPts val="0"/>
              </a:spcAft>
              <a:buClr>
                <a:schemeClr val="dk1"/>
              </a:buClr>
              <a:buSzPts val="1100"/>
              <a:buFont typeface="Arial"/>
              <a:buNone/>
            </a:pPr>
            <a:r>
              <a:rPr lang="en-US" sz="2000"/>
              <a:t>Chas will now walk though our demo</a:t>
            </a:r>
            <a:endParaRPr sz="2000"/>
          </a:p>
          <a:p>
            <a:pPr indent="0" lvl="0" marL="0" rtl="0" algn="l">
              <a:spcBef>
                <a:spcPts val="1200"/>
              </a:spcBef>
              <a:spcAft>
                <a:spcPts val="0"/>
              </a:spcAft>
              <a:buNone/>
            </a:pPr>
            <a:r>
              <a:t/>
            </a:r>
            <a:endParaRPr sz="2000"/>
          </a:p>
        </p:txBody>
      </p:sp>
      <p:sp>
        <p:nvSpPr>
          <p:cNvPr id="345" name="Google Shape;345;g34a88749c6c_1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4ac316ff75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4ac316ff75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a:p>
            <a:pPr indent="0" lvl="0" marL="0" rtl="0" algn="l">
              <a:spcBef>
                <a:spcPts val="0"/>
              </a:spcBef>
              <a:spcAft>
                <a:spcPts val="0"/>
              </a:spcAft>
              <a:buNone/>
            </a:pPr>
            <a:r>
              <a:rPr lang="en-US"/>
              <a:t>our command, device path, tla+ file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-typical user case</a:t>
            </a:r>
            <a:endParaRPr/>
          </a:p>
        </p:txBody>
      </p:sp>
      <p:sp>
        <p:nvSpPr>
          <p:cNvPr id="359" name="Google Shape;359;g34ac316ff75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4d5635bad4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4d5635bad4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371" name="Google Shape;371;g34d5635bad4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4d5635bad4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4d5635bad4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384" name="Google Shape;384;g34d5635bad4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4ac316ff75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34ac316ff75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Chas - Client - add logo</a:t>
            </a:r>
            <a:endParaRPr sz="1100">
              <a:latin typeface="Arial"/>
              <a:ea typeface="Arial"/>
              <a:cs typeface="Arial"/>
              <a:sym typeface="Arial"/>
            </a:endParaRPr>
          </a:p>
        </p:txBody>
      </p:sp>
      <p:sp>
        <p:nvSpPr>
          <p:cNvPr id="101" name="Google Shape;101;g34ac316ff75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4d5635bad4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4d5635bad4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400" name="Google Shape;400;g34d5635bad4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4d5635bad4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4d5635bad4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413" name="Google Shape;413;g34d5635bad4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4d5635bad4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4d5635bad4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426" name="Google Shape;426;g34d5635bad4_0_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4d5635bad4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4d5635bad4_0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440" name="Google Shape;440;g34d5635bad4_0_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4d5635bad4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4d5635bad4_0_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455" name="Google Shape;455;g34d5635bad4_0_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4d5635bad4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4d5635bad4_0_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470" name="Google Shape;470;g34d5635bad4_0_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511ceac2ef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511ceac2ef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485" name="Google Shape;485;g3511ceac2ef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511ceac2ef_3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511ceac2ef_3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Chas</a:t>
            </a:r>
            <a:endParaRPr/>
          </a:p>
        </p:txBody>
      </p:sp>
      <p:sp>
        <p:nvSpPr>
          <p:cNvPr id="502" name="Google Shape;502;g3511ceac2ef_3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4f4c71159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4f4c711597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Connor + Carter</a:t>
            </a:r>
            <a:endParaRPr/>
          </a:p>
          <a:p>
            <a:pPr indent="0" lvl="0" marL="0" rtl="0" algn="l">
              <a:lnSpc>
                <a:spcPct val="115000"/>
              </a:lnSpc>
              <a:spcBef>
                <a:spcPts val="0"/>
              </a:spcBef>
              <a:spcAft>
                <a:spcPts val="0"/>
              </a:spcAft>
              <a:buNone/>
            </a:pPr>
            <a:r>
              <a:rPr lang="en-US" sz="1700"/>
              <a:t>In </a:t>
            </a:r>
            <a:r>
              <a:rPr lang="en-US" sz="1700"/>
              <a:t>development</a:t>
            </a:r>
            <a:r>
              <a:rPr lang="en-US" sz="1700"/>
              <a:t> we have had a few issues</a:t>
            </a:r>
            <a:br>
              <a:rPr lang="en-US" sz="1700"/>
            </a:br>
            <a:r>
              <a:rPr lang="en-US" sz="1700"/>
              <a:t>The main difficulty with TLA+ is its mathematical nature. </a:t>
            </a:r>
            <a:endParaRPr sz="1700"/>
          </a:p>
          <a:p>
            <a:pPr indent="0" lvl="0" marL="0" rtl="0" algn="l">
              <a:lnSpc>
                <a:spcPct val="115000"/>
              </a:lnSpc>
              <a:spcBef>
                <a:spcPts val="0"/>
              </a:spcBef>
              <a:spcAft>
                <a:spcPts val="0"/>
              </a:spcAft>
              <a:buNone/>
            </a:pPr>
            <a:r>
              <a:rPr lang="en-US" sz="1700"/>
              <a:t>This leads to a very different way of thinking from how one would think when programming.</a:t>
            </a:r>
            <a:endParaRPr sz="1700"/>
          </a:p>
          <a:p>
            <a:pPr indent="0" lvl="0" marL="0" rtl="0" algn="l">
              <a:lnSpc>
                <a:spcPct val="115000"/>
              </a:lnSpc>
              <a:spcBef>
                <a:spcPts val="0"/>
              </a:spcBef>
              <a:spcAft>
                <a:spcPts val="0"/>
              </a:spcAft>
              <a:buNone/>
            </a:pPr>
            <a:r>
              <a:rPr lang="en-US" sz="1700"/>
              <a:t>instead of following a singular flow, TLA+ creates a state graph that will be exhaustively searched, meaning all possible states in all possible orders will be explored.</a:t>
            </a:r>
            <a:endParaRPr sz="1700"/>
          </a:p>
          <a:p>
            <a:pPr indent="0" lvl="0" marL="0" rtl="0" algn="l">
              <a:lnSpc>
                <a:spcPct val="115000"/>
              </a:lnSpc>
              <a:spcBef>
                <a:spcPts val="0"/>
              </a:spcBef>
              <a:spcAft>
                <a:spcPts val="0"/>
              </a:spcAft>
              <a:buNone/>
            </a:pPr>
            <a:r>
              <a:t/>
            </a:r>
            <a:endParaRPr sz="1700"/>
          </a:p>
          <a:p>
            <a:pPr indent="0" lvl="0" marL="0" rtl="0" algn="l">
              <a:lnSpc>
                <a:spcPct val="115000"/>
              </a:lnSpc>
              <a:spcBef>
                <a:spcPts val="0"/>
              </a:spcBef>
              <a:spcAft>
                <a:spcPts val="0"/>
              </a:spcAft>
              <a:buNone/>
            </a:pPr>
            <a:r>
              <a:rPr lang="en-US" sz="1700"/>
              <a:t>Another challenge is that we need a complete understanding of the command being modeled, including the possible states.</a:t>
            </a:r>
            <a:endParaRPr sz="1700"/>
          </a:p>
          <a:p>
            <a:pPr indent="0" lvl="0" marL="0" rtl="0" algn="l">
              <a:lnSpc>
                <a:spcPct val="115000"/>
              </a:lnSpc>
              <a:spcBef>
                <a:spcPts val="0"/>
              </a:spcBef>
              <a:spcAft>
                <a:spcPts val="0"/>
              </a:spcAft>
              <a:buNone/>
            </a:pPr>
            <a:r>
              <a:rPr lang="en-US" sz="1700"/>
              <a:t>this ensures that the entire command is modeled and all states are present so that the test is accurate to the real world.</a:t>
            </a:r>
            <a:endParaRPr sz="1700"/>
          </a:p>
          <a:p>
            <a:pPr indent="0" lvl="0" marL="0" rtl="0" algn="l">
              <a:lnSpc>
                <a:spcPct val="115000"/>
              </a:lnSpc>
              <a:spcBef>
                <a:spcPts val="0"/>
              </a:spcBef>
              <a:spcAft>
                <a:spcPts val="0"/>
              </a:spcAft>
              <a:buNone/>
            </a:pPr>
            <a:r>
              <a:t/>
            </a:r>
            <a:endParaRPr sz="1700"/>
          </a:p>
          <a:p>
            <a:pPr indent="0" lvl="0" marL="0" rtl="0" algn="l">
              <a:lnSpc>
                <a:spcPct val="115000"/>
              </a:lnSpc>
              <a:spcBef>
                <a:spcPts val="0"/>
              </a:spcBef>
              <a:spcAft>
                <a:spcPts val="0"/>
              </a:spcAft>
              <a:buNone/>
            </a:pPr>
            <a:r>
              <a:rPr lang="en-US" sz="1700"/>
              <a:t>the last challenge is that NVMe requires a lot of time and patience to understand and build the TLA+ specification.</a:t>
            </a:r>
            <a:endParaRPr sz="1700"/>
          </a:p>
          <a:p>
            <a:pPr indent="0" lvl="0" marL="0" rtl="0" algn="l">
              <a:lnSpc>
                <a:spcPct val="115000"/>
              </a:lnSpc>
              <a:spcBef>
                <a:spcPts val="0"/>
              </a:spcBef>
              <a:spcAft>
                <a:spcPts val="0"/>
              </a:spcAft>
              <a:buNone/>
            </a:pPr>
            <a:r>
              <a:rPr lang="en-US" sz="1700"/>
              <a:t>The NVMe specification spreads several documents and combined are over 900 pages of densely worded technical information.</a:t>
            </a:r>
            <a:endParaRPr sz="1700"/>
          </a:p>
          <a:p>
            <a:pPr indent="0" lvl="0" marL="0" rtl="0" algn="l">
              <a:lnSpc>
                <a:spcPct val="115000"/>
              </a:lnSpc>
              <a:spcBef>
                <a:spcPts val="0"/>
              </a:spcBef>
              <a:spcAft>
                <a:spcPts val="0"/>
              </a:spcAft>
              <a:buNone/>
            </a:pPr>
            <a:r>
              <a:rPr lang="en-US" sz="1700"/>
              <a:t>Taking the time to thoroughly understand the specification of the commands we are implementing is required to re-create the commands in TLA+. This ensures they accurately represent the real world command</a:t>
            </a:r>
            <a:endParaRPr sz="1700"/>
          </a:p>
        </p:txBody>
      </p:sp>
      <p:sp>
        <p:nvSpPr>
          <p:cNvPr id="520" name="Google Shape;520;g34f4c711597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4f4c711597_1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4f4c711597_1_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Charles</a:t>
            </a:r>
            <a:endParaRPr sz="2300"/>
          </a:p>
        </p:txBody>
      </p:sp>
      <p:sp>
        <p:nvSpPr>
          <p:cNvPr id="534" name="Google Shape;534;g34f4c711597_1_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4cf38ba9d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34cf38ba9d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Chas - Client, more </a:t>
            </a:r>
            <a:r>
              <a:rPr lang="en-US" sz="1100">
                <a:latin typeface="Arial"/>
                <a:ea typeface="Arial"/>
                <a:cs typeface="Arial"/>
                <a:sym typeface="Arial"/>
              </a:rPr>
              <a:t>information</a:t>
            </a:r>
            <a:endParaRPr sz="1100">
              <a:latin typeface="Arial"/>
              <a:ea typeface="Arial"/>
              <a:cs typeface="Arial"/>
              <a:sym typeface="Arial"/>
            </a:endParaRPr>
          </a:p>
        </p:txBody>
      </p:sp>
      <p:sp>
        <p:nvSpPr>
          <p:cNvPr id="124" name="Google Shape;124;g34cf38ba9d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4f4c711597_1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4f4c711597_1_1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Charles</a:t>
            </a:r>
            <a:endParaRPr sz="2300"/>
          </a:p>
        </p:txBody>
      </p:sp>
      <p:sp>
        <p:nvSpPr>
          <p:cNvPr id="544" name="Google Shape;544;g34f4c711597_1_1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Charles - Development Schedule, Fall ‘24</a:t>
            </a:r>
            <a:endParaRPr/>
          </a:p>
        </p:txBody>
      </p:sp>
      <p:sp>
        <p:nvSpPr>
          <p:cNvPr id="552" name="Google Shape;55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4d3bd6f33e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Charles - Development Schedule, Spring ‘25</a:t>
            </a:r>
            <a:endParaRPr/>
          </a:p>
        </p:txBody>
      </p:sp>
      <p:sp>
        <p:nvSpPr>
          <p:cNvPr id="563" name="Google Shape;563;g34d3bd6f33e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Charles - Future Work (&lt;1 minute)</a:t>
            </a:r>
            <a:endParaRPr/>
          </a:p>
          <a:p>
            <a:pPr indent="-317500" lvl="0" marL="457200" rtl="0" algn="l">
              <a:spcBef>
                <a:spcPts val="0"/>
              </a:spcBef>
              <a:spcAft>
                <a:spcPts val="0"/>
              </a:spcAft>
              <a:buSzPts val="1400"/>
              <a:buChar char="-"/>
            </a:pPr>
            <a:r>
              <a:rPr lang="en-US"/>
              <a:t>Using threads, we can allow for multiple simulators to communicate with each other simultaneously.</a:t>
            </a:r>
            <a:endParaRPr/>
          </a:p>
          <a:p>
            <a:pPr indent="-317500" lvl="1" marL="914400" rtl="0" algn="l">
              <a:spcBef>
                <a:spcPts val="0"/>
              </a:spcBef>
              <a:spcAft>
                <a:spcPts val="0"/>
              </a:spcAft>
              <a:buSzPts val="1400"/>
              <a:buChar char="-"/>
            </a:pPr>
            <a:r>
              <a:rPr lang="en-US"/>
              <a:t>This allows for multiple tests to be run concurrently</a:t>
            </a:r>
            <a:endParaRPr/>
          </a:p>
          <a:p>
            <a:pPr indent="-317500" lvl="0" marL="457200" rtl="0" algn="l">
              <a:spcBef>
                <a:spcPts val="0"/>
              </a:spcBef>
              <a:spcAft>
                <a:spcPts val="0"/>
              </a:spcAft>
              <a:buSzPts val="1400"/>
              <a:buChar char="-"/>
            </a:pPr>
            <a:r>
              <a:rPr lang="en-US"/>
              <a:t>Our modified library does allow for a way to communicate with other scripts and the TLA+ model, however it is currently not used.</a:t>
            </a:r>
            <a:endParaRPr/>
          </a:p>
          <a:p>
            <a:pPr indent="-317500" lvl="1" marL="914400" rtl="0" algn="l">
              <a:spcBef>
                <a:spcPts val="0"/>
              </a:spcBef>
              <a:spcAft>
                <a:spcPts val="0"/>
              </a:spcAft>
              <a:buSzPts val="1400"/>
              <a:buChar char="-"/>
            </a:pPr>
            <a:r>
              <a:rPr lang="en-US"/>
              <a:t>This is an improvement that could be later completed.</a:t>
            </a:r>
            <a:endParaRPr/>
          </a:p>
          <a:p>
            <a:pPr indent="-317500" lvl="0" marL="457200" rtl="0" algn="l">
              <a:spcBef>
                <a:spcPts val="0"/>
              </a:spcBef>
              <a:spcAft>
                <a:spcPts val="0"/>
              </a:spcAft>
              <a:buSzPts val="1400"/>
              <a:buChar char="-"/>
            </a:pPr>
            <a:r>
              <a:rPr lang="en-US"/>
              <a:t>Improving the simulator communication</a:t>
            </a:r>
            <a:endParaRPr/>
          </a:p>
          <a:p>
            <a:pPr indent="-317500" lvl="1" marL="914400" rtl="0" algn="l">
              <a:spcBef>
                <a:spcPts val="0"/>
              </a:spcBef>
              <a:spcAft>
                <a:spcPts val="0"/>
              </a:spcAft>
              <a:buSzPts val="1400"/>
              <a:buChar char="-"/>
            </a:pPr>
            <a:r>
              <a:rPr lang="en-US"/>
              <a:t>There is more work to be done with getting the PlusPy library and the TLA+ model completely communicative</a:t>
            </a:r>
            <a:endParaRPr/>
          </a:p>
        </p:txBody>
      </p:sp>
      <p:sp>
        <p:nvSpPr>
          <p:cNvPr id="574" name="Google Shape;57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4caf10c8a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Charles - Conclusion (~1 minute)</a:t>
            </a:r>
            <a:endParaRPr/>
          </a:p>
        </p:txBody>
      </p:sp>
      <p:sp>
        <p:nvSpPr>
          <p:cNvPr id="583" name="Google Shape;583;g34caf10c8a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Charles?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thank sponsors and mentors </a:t>
            </a:r>
            <a:endParaRPr/>
          </a:p>
          <a:p>
            <a:pPr indent="-317500" lvl="0" marL="457200" rtl="0" algn="l">
              <a:spcBef>
                <a:spcPts val="0"/>
              </a:spcBef>
              <a:spcAft>
                <a:spcPts val="0"/>
              </a:spcAft>
              <a:buSzPts val="1400"/>
              <a:buChar char="-"/>
            </a:pPr>
            <a:r>
              <a:rPr lang="en-US"/>
              <a:t>invite to poster</a:t>
            </a:r>
            <a:endParaRPr/>
          </a:p>
        </p:txBody>
      </p:sp>
      <p:sp>
        <p:nvSpPr>
          <p:cNvPr id="593" name="Google Shape;59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14fde89c2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314fde89c2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sz="1100">
                <a:latin typeface="Arial"/>
                <a:ea typeface="Arial"/>
                <a:cs typeface="Arial"/>
                <a:sym typeface="Arial"/>
              </a:rPr>
              <a:t>Explain how the business works and how it would go about testing/validating nvme ssds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Chas - Problem Statement (2-3 minutes)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SSD PCIe speeds has been rapidly growing, between the last two generations the speed have almost doubled.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This is a great thing for everyone. It means faster boot times for a computer and faster times program load times.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However, with each new generation there comes the challenges of developing new products.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There is a lot of development that is needed for each new SSD and along with that comes a lot of testing to make sure that the ssds are actually working properly.</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Explain what is deficient about current testing/validation process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Talk about file management being faster.</a:t>
            </a:r>
            <a:endParaRPr sz="1100">
              <a:latin typeface="Arial"/>
              <a:ea typeface="Arial"/>
              <a:cs typeface="Arial"/>
              <a:sym typeface="Arial"/>
            </a:endParaRPr>
          </a:p>
          <a:p>
            <a:pPr indent="-298450" lvl="1" marL="914400" rtl="0" algn="l">
              <a:spcBef>
                <a:spcPts val="0"/>
              </a:spcBef>
              <a:spcAft>
                <a:spcPts val="0"/>
              </a:spcAft>
              <a:buSzPts val="1100"/>
              <a:buFont typeface="Arial"/>
              <a:buChar char="-"/>
            </a:pPr>
            <a:r>
              <a:rPr lang="en-US" sz="1100">
                <a:latin typeface="Arial"/>
                <a:ea typeface="Arial"/>
                <a:cs typeface="Arial"/>
                <a:sym typeface="Arial"/>
              </a:rPr>
              <a:t>This leads to faster file loading and saving.</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Since SSDs are getting faster, this leads to less stability.</a:t>
            </a:r>
            <a:endParaRPr sz="1100">
              <a:latin typeface="Arial"/>
              <a:ea typeface="Arial"/>
              <a:cs typeface="Arial"/>
              <a:sym typeface="Arial"/>
            </a:endParaRPr>
          </a:p>
          <a:p>
            <a:pPr indent="-298450" lvl="1" marL="914400" rtl="0" algn="l">
              <a:spcBef>
                <a:spcPts val="0"/>
              </a:spcBef>
              <a:spcAft>
                <a:spcPts val="0"/>
              </a:spcAft>
              <a:buSzPts val="1100"/>
              <a:buFont typeface="Arial"/>
              <a:buChar char="-"/>
            </a:pPr>
            <a:r>
              <a:rPr lang="en-US" sz="1100">
                <a:latin typeface="Arial"/>
                <a:ea typeface="Arial"/>
                <a:cs typeface="Arial"/>
                <a:sym typeface="Arial"/>
              </a:rPr>
              <a:t>With this, there is a need for better and thorough testing.</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Explain PCIe</a:t>
            </a:r>
            <a:endParaRPr sz="1100">
              <a:latin typeface="Arial"/>
              <a:ea typeface="Arial"/>
              <a:cs typeface="Arial"/>
              <a:sym typeface="Arial"/>
            </a:endParaRPr>
          </a:p>
        </p:txBody>
      </p:sp>
      <p:sp>
        <p:nvSpPr>
          <p:cNvPr id="139" name="Google Shape;139;g314fde89c2c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3ab5d5e9d5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3ab5d5e9d5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68300" lvl="0" marL="457200" rtl="0" algn="l">
              <a:spcBef>
                <a:spcPts val="0"/>
              </a:spcBef>
              <a:spcAft>
                <a:spcPts val="0"/>
              </a:spcAft>
              <a:buSzPts val="2200"/>
              <a:buChar char="●"/>
            </a:pPr>
            <a:r>
              <a:rPr lang="en-US" sz="2000"/>
              <a:t>This is the current testing workflow</a:t>
            </a:r>
            <a:endParaRPr sz="2000"/>
          </a:p>
          <a:p>
            <a:pPr indent="0" lvl="0" marL="0" rtl="0" algn="l">
              <a:spcBef>
                <a:spcPts val="0"/>
              </a:spcBef>
              <a:spcAft>
                <a:spcPts val="0"/>
              </a:spcAft>
              <a:buNone/>
            </a:pPr>
            <a:r>
              <a:rPr lang="en-US" sz="2000"/>
              <a:t>individual testers use a test design, which includes the individual test cases and </a:t>
            </a:r>
            <a:r>
              <a:rPr lang="en-US" sz="2000"/>
              <a:t>the expected output after the command is </a:t>
            </a:r>
            <a:r>
              <a:rPr lang="en-US" sz="2000"/>
              <a:t>run.</a:t>
            </a:r>
            <a:endParaRPr sz="2000"/>
          </a:p>
          <a:p>
            <a:pPr indent="0" lvl="0" marL="0" rtl="0" algn="l">
              <a:spcBef>
                <a:spcPts val="0"/>
              </a:spcBef>
              <a:spcAft>
                <a:spcPts val="0"/>
              </a:spcAft>
              <a:buNone/>
            </a:pPr>
            <a:r>
              <a:rPr lang="en-US" sz="2000"/>
              <a:t>each test design is focused on testing one specific NVMe command. This ensures the device complies with the NVMe specification, one command at a time.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After the command is run on the NVMe CLI the output is analized by the tester and compared to the expected output.</a:t>
            </a:r>
            <a:endParaRPr sz="2000"/>
          </a:p>
          <a:p>
            <a:pPr indent="0" lvl="0" marL="0" rtl="0" algn="l">
              <a:spcBef>
                <a:spcPts val="0"/>
              </a:spcBef>
              <a:spcAft>
                <a:spcPts val="0"/>
              </a:spcAft>
              <a:buNone/>
            </a:pPr>
            <a:r>
              <a:rPr lang="en-US" sz="2000"/>
              <a:t>If errors occur the tester needs to review the lengthy CLI output to find the root of the flaw.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this and other information is used to update the device if errors are found.</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The tester then goes through the same process with another test design</a:t>
            </a:r>
            <a:endParaRPr sz="2000"/>
          </a:p>
        </p:txBody>
      </p:sp>
      <p:sp>
        <p:nvSpPr>
          <p:cNvPr id="155" name="Google Shape;155;g33ab5d5e9d5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3ab5d5e9d5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3ab5d5e9d5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55600" lvl="0" marL="457200" rtl="0" algn="l">
              <a:spcBef>
                <a:spcPts val="0"/>
              </a:spcBef>
              <a:spcAft>
                <a:spcPts val="0"/>
              </a:spcAft>
              <a:buSzPts val="2000"/>
              <a:buChar char="●"/>
            </a:pPr>
            <a:r>
              <a:rPr lang="en-US" sz="2000"/>
              <a:t>problems with this method</a:t>
            </a:r>
            <a:endParaRPr sz="2000"/>
          </a:p>
          <a:p>
            <a:pPr indent="0" lvl="0" marL="0" rtl="0" algn="l">
              <a:spcBef>
                <a:spcPts val="0"/>
              </a:spcBef>
              <a:spcAft>
                <a:spcPts val="0"/>
              </a:spcAft>
              <a:buNone/>
            </a:pPr>
            <a:r>
              <a:rPr lang="en-US" sz="2000"/>
              <a:t>test design is fixed during any given cycle, this prevents adaptability in one testing iteration, </a:t>
            </a:r>
            <a:endParaRPr sz="2000"/>
          </a:p>
          <a:p>
            <a:pPr indent="0" lvl="0" marL="0" rtl="0" algn="l">
              <a:spcBef>
                <a:spcPts val="0"/>
              </a:spcBef>
              <a:spcAft>
                <a:spcPts val="0"/>
              </a:spcAft>
              <a:buNone/>
            </a:pPr>
            <a:r>
              <a:rPr lang="en-US" sz="2000"/>
              <a:t>as each test design only focuses on one command</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tests are created manually and run individually.  This is time consuming and edge cases are often missed</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Testers must go through the new and updated NVMe specification every time a new version is released and update old commands, find new commands, and new functionality and only then implement a new test design that ensures the new features are implemented and work as expected</a:t>
            </a:r>
            <a:endParaRPr sz="2000"/>
          </a:p>
        </p:txBody>
      </p:sp>
      <p:sp>
        <p:nvSpPr>
          <p:cNvPr id="165" name="Google Shape;165;g33ab5d5e9d5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3ab5d5e9d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3ab5d5e9d5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000"/>
              <a:t>our project will improve the test design, and execution phases of this testing cycle.</a:t>
            </a:r>
            <a:endParaRPr sz="2000"/>
          </a:p>
        </p:txBody>
      </p:sp>
      <p:sp>
        <p:nvSpPr>
          <p:cNvPr id="176" name="Google Shape;176;g33ab5d5e9d5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5237256f44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35237256f44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2400"/>
              <a:t>Connor</a:t>
            </a:r>
            <a:endParaRPr sz="2400"/>
          </a:p>
        </p:txBody>
      </p:sp>
      <p:sp>
        <p:nvSpPr>
          <p:cNvPr id="186" name="Google Shape;186;g35237256f44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5237256f44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35237256f44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2400"/>
              <a:t>Connor</a:t>
            </a:r>
            <a:endParaRPr sz="2400"/>
          </a:p>
        </p:txBody>
      </p:sp>
      <p:sp>
        <p:nvSpPr>
          <p:cNvPr id="202" name="Google Shape;202;g35237256f44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600">
                <a:solidFill>
                  <a:schemeClr val="dk1"/>
                </a:solidFill>
              </a:defRPr>
            </a:lvl1pPr>
            <a:lvl2pPr indent="0" lvl="1" marL="0" algn="r">
              <a:spcBef>
                <a:spcPts val="0"/>
              </a:spcBef>
              <a:buNone/>
              <a:defRPr sz="1600">
                <a:solidFill>
                  <a:schemeClr val="dk1"/>
                </a:solidFill>
              </a:defRPr>
            </a:lvl2pPr>
            <a:lvl3pPr indent="0" lvl="2" marL="0" algn="r">
              <a:spcBef>
                <a:spcPts val="0"/>
              </a:spcBef>
              <a:buNone/>
              <a:defRPr sz="1600">
                <a:solidFill>
                  <a:schemeClr val="dk1"/>
                </a:solidFill>
              </a:defRPr>
            </a:lvl3pPr>
            <a:lvl4pPr indent="0" lvl="3" marL="0" algn="r">
              <a:spcBef>
                <a:spcPts val="0"/>
              </a:spcBef>
              <a:buNone/>
              <a:defRPr sz="1600">
                <a:solidFill>
                  <a:schemeClr val="dk1"/>
                </a:solidFill>
              </a:defRPr>
            </a:lvl4pPr>
            <a:lvl5pPr indent="0" lvl="4" marL="0" algn="r">
              <a:spcBef>
                <a:spcPts val="0"/>
              </a:spcBef>
              <a:buNone/>
              <a:defRPr sz="1600">
                <a:solidFill>
                  <a:schemeClr val="dk1"/>
                </a:solidFill>
              </a:defRPr>
            </a:lvl5pPr>
            <a:lvl6pPr indent="0" lvl="5" marL="0" algn="r">
              <a:spcBef>
                <a:spcPts val="0"/>
              </a:spcBef>
              <a:buNone/>
              <a:defRPr sz="1600">
                <a:solidFill>
                  <a:schemeClr val="dk1"/>
                </a:solidFill>
              </a:defRPr>
            </a:lvl6pPr>
            <a:lvl7pPr indent="0" lvl="6" marL="0" algn="r">
              <a:spcBef>
                <a:spcPts val="0"/>
              </a:spcBef>
              <a:buNone/>
              <a:defRPr sz="1600">
                <a:solidFill>
                  <a:schemeClr val="dk1"/>
                </a:solidFill>
              </a:defRPr>
            </a:lvl7pPr>
            <a:lvl8pPr indent="0" lvl="7" marL="0" algn="r">
              <a:spcBef>
                <a:spcPts val="0"/>
              </a:spcBef>
              <a:buNone/>
              <a:defRPr sz="1600">
                <a:solidFill>
                  <a:schemeClr val="dk1"/>
                </a:solidFill>
              </a:defRPr>
            </a:lvl8pPr>
            <a:lvl9pPr indent="0" lvl="8" marL="0" algn="r">
              <a:spcBef>
                <a:spcPts val="0"/>
              </a:spcBef>
              <a:buNone/>
              <a:defRPr sz="1600">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5.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17.png"/><Relationship Id="rId9"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4.png"/><Relationship Id="rId10" Type="http://schemas.openxmlformats.org/officeDocument/2006/relationships/image" Target="../media/image32.png"/><Relationship Id="rId9" Type="http://schemas.openxmlformats.org/officeDocument/2006/relationships/image" Target="../media/image35.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4.png"/><Relationship Id="rId11" Type="http://schemas.openxmlformats.org/officeDocument/2006/relationships/image" Target="../media/image28.png"/><Relationship Id="rId10" Type="http://schemas.openxmlformats.org/officeDocument/2006/relationships/image" Target="../media/image40.png"/><Relationship Id="rId9" Type="http://schemas.openxmlformats.org/officeDocument/2006/relationships/image" Target="../media/image35.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38.png"/><Relationship Id="rId5"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2.xml"/><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6.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3.xml"/><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b="0" l="0" r="0" t="0"/>
          <a:stretch/>
        </p:blipFill>
        <p:spPr>
          <a:xfrm>
            <a:off x="6350" y="0"/>
            <a:ext cx="12179296" cy="7268050"/>
          </a:xfrm>
          <a:prstGeom prst="rect">
            <a:avLst/>
          </a:prstGeom>
          <a:noFill/>
          <a:ln>
            <a:noFill/>
          </a:ln>
        </p:spPr>
      </p:pic>
      <p:pic>
        <p:nvPicPr>
          <p:cNvPr descr="NAU: Northern Arizona University." id="90" name="Google Shape;90;p13"/>
          <p:cNvPicPr preferRelativeResize="0"/>
          <p:nvPr/>
        </p:nvPicPr>
        <p:blipFill rotWithShape="1">
          <a:blip r:embed="rId4">
            <a:alphaModFix/>
          </a:blip>
          <a:srcRect b="0" l="0" r="0" t="0"/>
          <a:stretch/>
        </p:blipFill>
        <p:spPr>
          <a:xfrm>
            <a:off x="2840654" y="6535196"/>
            <a:ext cx="6510694" cy="322793"/>
          </a:xfrm>
          <a:prstGeom prst="rect">
            <a:avLst/>
          </a:prstGeom>
          <a:noFill/>
          <a:ln>
            <a:noFill/>
          </a:ln>
        </p:spPr>
      </p:pic>
      <p:sp>
        <p:nvSpPr>
          <p:cNvPr id="91" name="Google Shape;91;p13"/>
          <p:cNvSpPr txBox="1"/>
          <p:nvPr/>
        </p:nvSpPr>
        <p:spPr>
          <a:xfrm>
            <a:off x="2840700" y="4277375"/>
            <a:ext cx="6510600" cy="140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b="1" lang="en-US" sz="3100">
                <a:solidFill>
                  <a:schemeClr val="lt1"/>
                </a:solidFill>
              </a:rPr>
              <a:t>C</a:t>
            </a:r>
            <a:r>
              <a:rPr lang="en-US" sz="3100">
                <a:solidFill>
                  <a:schemeClr val="lt1"/>
                </a:solidFill>
              </a:rPr>
              <a:t>harles, </a:t>
            </a:r>
            <a:r>
              <a:rPr b="1" lang="en-US" sz="3100">
                <a:solidFill>
                  <a:schemeClr val="lt1"/>
                </a:solidFill>
              </a:rPr>
              <a:t>C</a:t>
            </a:r>
            <a:r>
              <a:rPr lang="en-US" sz="3100">
                <a:solidFill>
                  <a:schemeClr val="lt1"/>
                </a:solidFill>
              </a:rPr>
              <a:t>has, </a:t>
            </a:r>
            <a:r>
              <a:rPr b="1" lang="en-US" sz="3100">
                <a:solidFill>
                  <a:schemeClr val="lt1"/>
                </a:solidFill>
              </a:rPr>
              <a:t>C</a:t>
            </a:r>
            <a:r>
              <a:rPr lang="en-US" sz="3100">
                <a:solidFill>
                  <a:schemeClr val="lt1"/>
                </a:solidFill>
              </a:rPr>
              <a:t>onnor, </a:t>
            </a:r>
            <a:r>
              <a:rPr b="1" lang="en-US" sz="3100">
                <a:solidFill>
                  <a:schemeClr val="lt1"/>
                </a:solidFill>
              </a:rPr>
              <a:t>C</a:t>
            </a:r>
            <a:r>
              <a:rPr lang="en-US" sz="3100">
                <a:solidFill>
                  <a:schemeClr val="lt1"/>
                </a:solidFill>
              </a:rPr>
              <a:t>arter</a:t>
            </a:r>
            <a:endParaRPr sz="3100">
              <a:solidFill>
                <a:schemeClr val="dk1"/>
              </a:solidFill>
              <a:latin typeface="Calibri"/>
              <a:ea typeface="Calibri"/>
              <a:cs typeface="Calibri"/>
              <a:sym typeface="Calibri"/>
            </a:endParaRPr>
          </a:p>
          <a:p>
            <a:pPr indent="0" lvl="0" marL="0" marR="0" rtl="0" algn="ctr">
              <a:spcBef>
                <a:spcPts val="0"/>
              </a:spcBef>
              <a:spcAft>
                <a:spcPts val="0"/>
              </a:spcAft>
              <a:buNone/>
            </a:pPr>
            <a:r>
              <a:rPr lang="en-US" sz="3100">
                <a:solidFill>
                  <a:srgbClr val="FFFFFF"/>
                </a:solidFill>
              </a:rPr>
              <a:t>Mentor: Savannah Chappus</a:t>
            </a:r>
            <a:endParaRPr sz="3100">
              <a:solidFill>
                <a:srgbClr val="FFFFFF"/>
              </a:solidFill>
            </a:endParaRPr>
          </a:p>
          <a:p>
            <a:pPr indent="0" lvl="0" marL="0" marR="0" rtl="0" algn="ctr">
              <a:spcBef>
                <a:spcPts val="0"/>
              </a:spcBef>
              <a:spcAft>
                <a:spcPts val="0"/>
              </a:spcAft>
              <a:buNone/>
            </a:pPr>
            <a:r>
              <a:rPr lang="en-US" sz="2300">
                <a:solidFill>
                  <a:srgbClr val="FFFFFF"/>
                </a:solidFill>
              </a:rPr>
              <a:t>(Brian Donnelly)</a:t>
            </a:r>
            <a:endParaRPr sz="2300">
              <a:solidFill>
                <a:srgbClr val="FFFFFF"/>
              </a:solidFill>
            </a:endParaRPr>
          </a:p>
        </p:txBody>
      </p:sp>
      <p:sp>
        <p:nvSpPr>
          <p:cNvPr id="92" name="Google Shape;92;p13"/>
          <p:cNvSpPr txBox="1"/>
          <p:nvPr/>
        </p:nvSpPr>
        <p:spPr>
          <a:xfrm>
            <a:off x="9351350" y="2939125"/>
            <a:ext cx="3062400" cy="822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t/>
            </a:r>
            <a:endParaRPr sz="1600">
              <a:solidFill>
                <a:srgbClr val="F8B700"/>
              </a:solidFill>
              <a:latin typeface="Calibri"/>
              <a:ea typeface="Calibri"/>
              <a:cs typeface="Calibri"/>
              <a:sym typeface="Calibri"/>
            </a:endParaRPr>
          </a:p>
        </p:txBody>
      </p:sp>
      <p:sp>
        <p:nvSpPr>
          <p:cNvPr id="93" name="Google Shape;93;p13"/>
          <p:cNvSpPr txBox="1"/>
          <p:nvPr>
            <p:ph idx="12" type="sldNum"/>
          </p:nvPr>
        </p:nvSpPr>
        <p:spPr>
          <a:xfrm>
            <a:off x="8610600" y="65087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1900">
                <a:solidFill>
                  <a:schemeClr val="dk1"/>
                </a:solidFill>
              </a:rPr>
              <a:t>‹#›</a:t>
            </a:fld>
            <a:endParaRPr sz="1900">
              <a:solidFill>
                <a:schemeClr val="dk1"/>
              </a:solidFill>
            </a:endParaRPr>
          </a:p>
        </p:txBody>
      </p:sp>
      <p:pic>
        <p:nvPicPr>
          <p:cNvPr id="94" name="Google Shape;94;p13" title="capstoneLogo_upscaled (1).png"/>
          <p:cNvPicPr preferRelativeResize="0"/>
          <p:nvPr/>
        </p:nvPicPr>
        <p:blipFill>
          <a:blip r:embed="rId5">
            <a:alphaModFix/>
          </a:blip>
          <a:stretch>
            <a:fillRect/>
          </a:stretch>
        </p:blipFill>
        <p:spPr>
          <a:xfrm>
            <a:off x="5280150" y="2122213"/>
            <a:ext cx="1631700" cy="1631700"/>
          </a:xfrm>
          <a:prstGeom prst="rect">
            <a:avLst/>
          </a:prstGeom>
          <a:noFill/>
          <a:ln>
            <a:noFill/>
          </a:ln>
        </p:spPr>
      </p:pic>
      <p:sp>
        <p:nvSpPr>
          <p:cNvPr id="95" name="Google Shape;95;p13"/>
          <p:cNvSpPr txBox="1"/>
          <p:nvPr/>
        </p:nvSpPr>
        <p:spPr>
          <a:xfrm>
            <a:off x="2580000" y="3706575"/>
            <a:ext cx="7032000" cy="1403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000">
                <a:solidFill>
                  <a:srgbClr val="F8B700"/>
                </a:solidFill>
              </a:rPr>
              <a:t>SSDynamics</a:t>
            </a:r>
            <a:r>
              <a:rPr b="1" lang="en-US" sz="4000">
                <a:solidFill>
                  <a:srgbClr val="F8B700"/>
                </a:solidFill>
              </a:rPr>
              <a:t> - </a:t>
            </a:r>
            <a:r>
              <a:rPr b="1" lang="en-US" sz="4200">
                <a:solidFill>
                  <a:srgbClr val="F8B700"/>
                </a:solidFill>
              </a:rPr>
              <a:t>Team 4 </a:t>
            </a:r>
            <a:endParaRPr sz="1000">
              <a:solidFill>
                <a:srgbClr val="F8B700"/>
              </a:solidFill>
              <a:latin typeface="Calibri"/>
              <a:ea typeface="Calibri"/>
              <a:cs typeface="Calibri"/>
              <a:sym typeface="Calibri"/>
            </a:endParaRPr>
          </a:p>
          <a:p>
            <a:pPr indent="0" lvl="0" marL="0" rtl="0" algn="ctr">
              <a:lnSpc>
                <a:spcPct val="90000"/>
              </a:lnSpc>
              <a:spcBef>
                <a:spcPts val="0"/>
              </a:spcBef>
              <a:spcAft>
                <a:spcPts val="0"/>
              </a:spcAft>
              <a:buNone/>
            </a:pPr>
            <a:r>
              <a:t/>
            </a:r>
            <a:endParaRPr b="1" sz="4600">
              <a:solidFill>
                <a:srgbClr val="F8B700"/>
              </a:solidFill>
            </a:endParaRPr>
          </a:p>
        </p:txBody>
      </p:sp>
      <p:sp>
        <p:nvSpPr>
          <p:cNvPr id="96" name="Google Shape;96;p13"/>
          <p:cNvSpPr txBox="1"/>
          <p:nvPr/>
        </p:nvSpPr>
        <p:spPr>
          <a:xfrm>
            <a:off x="2149300" y="1131225"/>
            <a:ext cx="2842200" cy="13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97" name="Google Shape;97;p13"/>
          <p:cNvSpPr txBox="1"/>
          <p:nvPr/>
        </p:nvSpPr>
        <p:spPr>
          <a:xfrm>
            <a:off x="1251000" y="183850"/>
            <a:ext cx="9690000" cy="1680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5400">
                <a:solidFill>
                  <a:srgbClr val="F8B700"/>
                </a:solidFill>
              </a:rPr>
              <a:t>Using Model-Simulation to Drive Generative Validation</a:t>
            </a:r>
            <a:endParaRPr sz="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2"/>
          <p:cNvPicPr preferRelativeResize="0"/>
          <p:nvPr/>
        </p:nvPicPr>
        <p:blipFill rotWithShape="1">
          <a:blip r:embed="rId3">
            <a:alphaModFix/>
          </a:blip>
          <a:srcRect b="0" l="0" r="0" t="0"/>
          <a:stretch/>
        </p:blipFill>
        <p:spPr>
          <a:xfrm>
            <a:off x="6350" y="0"/>
            <a:ext cx="12179303" cy="1490200"/>
          </a:xfrm>
          <a:prstGeom prst="rect">
            <a:avLst/>
          </a:prstGeom>
          <a:noFill/>
          <a:ln>
            <a:noFill/>
          </a:ln>
        </p:spPr>
      </p:pic>
      <p:sp>
        <p:nvSpPr>
          <p:cNvPr id="219" name="Google Shape;219;p22"/>
          <p:cNvSpPr txBox="1"/>
          <p:nvPr>
            <p:ph type="title"/>
          </p:nvPr>
        </p:nvSpPr>
        <p:spPr>
          <a:xfrm>
            <a:off x="833405" y="263158"/>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Solution Overview</a:t>
            </a:r>
            <a:endParaRPr sz="5400">
              <a:solidFill>
                <a:schemeClr val="lt1"/>
              </a:solidFill>
            </a:endParaRPr>
          </a:p>
        </p:txBody>
      </p:sp>
      <p:sp>
        <p:nvSpPr>
          <p:cNvPr id="220" name="Google Shape;220;p22"/>
          <p:cNvSpPr txBox="1"/>
          <p:nvPr/>
        </p:nvSpPr>
        <p:spPr>
          <a:xfrm>
            <a:off x="785574" y="1345550"/>
            <a:ext cx="110838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3466"/>
                </a:solidFill>
              </a:rPr>
              <a:t>Solution: We built a model simulator driven testing tool that utilizes random seeded exploration to generate unexplored test sequences. </a:t>
            </a:r>
            <a:endParaRPr/>
          </a:p>
        </p:txBody>
      </p:sp>
      <p:pic>
        <p:nvPicPr>
          <p:cNvPr id="221" name="Google Shape;221;p22"/>
          <p:cNvPicPr preferRelativeResize="0"/>
          <p:nvPr/>
        </p:nvPicPr>
        <p:blipFill rotWithShape="1">
          <a:blip r:embed="rId4">
            <a:alphaModFix/>
          </a:blip>
          <a:srcRect b="0" l="0" r="0" t="0"/>
          <a:stretch/>
        </p:blipFill>
        <p:spPr>
          <a:xfrm>
            <a:off x="3854647" y="6504529"/>
            <a:ext cx="4473114" cy="160178"/>
          </a:xfrm>
          <a:prstGeom prst="rect">
            <a:avLst/>
          </a:prstGeom>
          <a:noFill/>
          <a:ln>
            <a:noFill/>
          </a:ln>
        </p:spPr>
      </p:pic>
      <p:sp>
        <p:nvSpPr>
          <p:cNvPr id="222" name="Google Shape;222;p2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sz="1900">
              <a:solidFill>
                <a:schemeClr val="dk1"/>
              </a:solidFill>
            </a:endParaRPr>
          </a:p>
        </p:txBody>
      </p:sp>
      <p:graphicFrame>
        <p:nvGraphicFramePr>
          <p:cNvPr id="223" name="Google Shape;223;p22"/>
          <p:cNvGraphicFramePr/>
          <p:nvPr/>
        </p:nvGraphicFramePr>
        <p:xfrm>
          <a:off x="785575" y="2301163"/>
          <a:ext cx="3000000" cy="3000000"/>
        </p:xfrm>
        <a:graphic>
          <a:graphicData uri="http://schemas.openxmlformats.org/drawingml/2006/table">
            <a:tbl>
              <a:tblPr>
                <a:noFill/>
                <a:tableStyleId>{14D61E24-774F-4978-87F6-0CA69F340571}</a:tableStyleId>
              </a:tblPr>
              <a:tblGrid>
                <a:gridCol w="5305625"/>
                <a:gridCol w="5305625"/>
              </a:tblGrid>
              <a:tr h="680950">
                <a:tc>
                  <a:txBody>
                    <a:bodyPr/>
                    <a:lstStyle/>
                    <a:p>
                      <a:pPr indent="0" lvl="0" marL="0" rtl="0" algn="ctr">
                        <a:spcBef>
                          <a:spcPts val="0"/>
                        </a:spcBef>
                        <a:spcAft>
                          <a:spcPts val="0"/>
                        </a:spcAft>
                        <a:buNone/>
                      </a:pPr>
                      <a:r>
                        <a:rPr b="1" lang="en-US" sz="2500"/>
                        <a:t>Before</a:t>
                      </a:r>
                      <a:endParaRPr b="1" sz="2500"/>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US" sz="2500"/>
                        <a:t>After</a:t>
                      </a:r>
                      <a:endParaRPr b="1" sz="2500"/>
                    </a:p>
                  </a:txBody>
                  <a:tcPr marT="91425" marB="91425" marR="91425" marL="91425">
                    <a:lnL cap="flat" cmpd="sng" w="28575">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rgbClr val="CCCCCC"/>
                    </a:solidFill>
                  </a:tcPr>
                </a:tc>
              </a:tr>
              <a:tr h="680950">
                <a:tc>
                  <a:txBody>
                    <a:bodyPr/>
                    <a:lstStyle/>
                    <a:p>
                      <a:pPr indent="0" lvl="0" marL="0" rtl="0" algn="l">
                        <a:spcBef>
                          <a:spcPts val="0"/>
                        </a:spcBef>
                        <a:spcAft>
                          <a:spcPts val="0"/>
                        </a:spcAft>
                        <a:buNone/>
                      </a:pPr>
                      <a:r>
                        <a:rPr lang="en-US" sz="2000"/>
                        <a:t>Human created test cases</a:t>
                      </a:r>
                      <a:endParaRPr sz="20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000"/>
                        <a:t>Computer generated test sequences</a:t>
                      </a:r>
                      <a:endParaRPr sz="20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755775">
                <a:tc>
                  <a:txBody>
                    <a:bodyPr/>
                    <a:lstStyle/>
                    <a:p>
                      <a:pPr indent="0" lvl="0" marL="0" rtl="0" algn="l">
                        <a:spcBef>
                          <a:spcPts val="0"/>
                        </a:spcBef>
                        <a:spcAft>
                          <a:spcPts val="0"/>
                        </a:spcAft>
                        <a:buNone/>
                      </a:pPr>
                      <a:r>
                        <a:rPr lang="en-US" sz="2000"/>
                        <a:t>Only explores cases humans explicitly come up with</a:t>
                      </a:r>
                      <a:endParaRPr sz="20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US" sz="2000"/>
                        <a:t>Random exploration</a:t>
                      </a:r>
                      <a:endParaRPr sz="20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rgbClr val="F3F3F3"/>
                    </a:solidFill>
                  </a:tcPr>
                </a:tc>
              </a:tr>
              <a:tr h="755775">
                <a:tc>
                  <a:txBody>
                    <a:bodyPr/>
                    <a:lstStyle/>
                    <a:p>
                      <a:pPr indent="0" lvl="0" marL="0" rtl="0" algn="l">
                        <a:spcBef>
                          <a:spcPts val="0"/>
                        </a:spcBef>
                        <a:spcAft>
                          <a:spcPts val="0"/>
                        </a:spcAft>
                        <a:buNone/>
                      </a:pPr>
                      <a:r>
                        <a:rPr lang="en-US" sz="2000"/>
                        <a:t>Time consuming and tedious creation of testing sequences</a:t>
                      </a:r>
                      <a:endParaRPr sz="20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000"/>
                        <a:t>Reduces time spent create testing sequences</a:t>
                      </a:r>
                      <a:endParaRPr sz="20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1047625">
                <a:tc>
                  <a:txBody>
                    <a:bodyPr/>
                    <a:lstStyle/>
                    <a:p>
                      <a:pPr indent="0" lvl="0" marL="0" rtl="0" algn="l">
                        <a:spcBef>
                          <a:spcPts val="0"/>
                        </a:spcBef>
                        <a:spcAft>
                          <a:spcPts val="0"/>
                        </a:spcAft>
                        <a:buNone/>
                      </a:pPr>
                      <a:r>
                        <a:rPr lang="en-US" sz="2000"/>
                        <a:t>Machine stops after running all human defined tests </a:t>
                      </a:r>
                      <a:endParaRPr sz="20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US" sz="2000"/>
                        <a:t>Machine </a:t>
                      </a:r>
                      <a:r>
                        <a:rPr lang="en-US" sz="2000"/>
                        <a:t>continues</a:t>
                      </a:r>
                      <a:r>
                        <a:rPr lang="en-US" sz="2000"/>
                        <a:t> to find new sequences off of a new random seed</a:t>
                      </a:r>
                      <a:endParaRPr sz="20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3"/>
          <p:cNvPicPr preferRelativeResize="0"/>
          <p:nvPr/>
        </p:nvPicPr>
        <p:blipFill rotWithShape="1">
          <a:blip r:embed="rId3">
            <a:alphaModFix/>
          </a:blip>
          <a:srcRect b="0" l="0" r="0" t="0"/>
          <a:stretch/>
        </p:blipFill>
        <p:spPr>
          <a:xfrm>
            <a:off x="6350" y="0"/>
            <a:ext cx="12179303" cy="1106400"/>
          </a:xfrm>
          <a:prstGeom prst="rect">
            <a:avLst/>
          </a:prstGeom>
          <a:noFill/>
          <a:ln>
            <a:noFill/>
          </a:ln>
        </p:spPr>
      </p:pic>
      <p:sp>
        <p:nvSpPr>
          <p:cNvPr id="230" name="Google Shape;230;p23"/>
          <p:cNvSpPr txBox="1"/>
          <p:nvPr>
            <p:ph type="title"/>
          </p:nvPr>
        </p:nvSpPr>
        <p:spPr>
          <a:xfrm>
            <a:off x="833405" y="380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How it Works - TLA+</a:t>
            </a:r>
            <a:endParaRPr sz="5400">
              <a:solidFill>
                <a:schemeClr val="lt1"/>
              </a:solidFill>
            </a:endParaRPr>
          </a:p>
        </p:txBody>
      </p:sp>
      <p:sp>
        <p:nvSpPr>
          <p:cNvPr id="231" name="Google Shape;231;p23"/>
          <p:cNvSpPr txBox="1"/>
          <p:nvPr/>
        </p:nvSpPr>
        <p:spPr>
          <a:xfrm>
            <a:off x="833394" y="1249456"/>
            <a:ext cx="6098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3466"/>
                </a:solidFill>
              </a:rPr>
              <a:t>TLA+ Simulator:</a:t>
            </a:r>
            <a:endParaRPr/>
          </a:p>
        </p:txBody>
      </p:sp>
      <p:sp>
        <p:nvSpPr>
          <p:cNvPr id="232" name="Google Shape;232;p23"/>
          <p:cNvSpPr txBox="1"/>
          <p:nvPr/>
        </p:nvSpPr>
        <p:spPr>
          <a:xfrm>
            <a:off x="831675" y="1734575"/>
            <a:ext cx="4611300" cy="3924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2455"/>
              </a:buClr>
              <a:buSzPts val="1800"/>
              <a:buChar char="●"/>
            </a:pPr>
            <a:r>
              <a:rPr lang="en-US" sz="1800">
                <a:solidFill>
                  <a:srgbClr val="002455"/>
                </a:solidFill>
              </a:rPr>
              <a:t>Sees the world as a state space, represented as a </a:t>
            </a:r>
            <a:r>
              <a:rPr lang="en-US" sz="1800">
                <a:solidFill>
                  <a:srgbClr val="002455"/>
                </a:solidFill>
              </a:rPr>
              <a:t>directed</a:t>
            </a:r>
            <a:r>
              <a:rPr lang="en-US" sz="1800">
                <a:solidFill>
                  <a:srgbClr val="002455"/>
                </a:solidFill>
              </a:rPr>
              <a:t> graph</a:t>
            </a:r>
            <a:endParaRPr sz="1800">
              <a:solidFill>
                <a:srgbClr val="002455"/>
              </a:solidFill>
            </a:endParaRPr>
          </a:p>
          <a:p>
            <a:pPr indent="0" lvl="0" marL="0" marR="0" rtl="0" algn="l">
              <a:lnSpc>
                <a:spcPct val="150000"/>
              </a:lnSpc>
              <a:spcBef>
                <a:spcPts val="0"/>
              </a:spcBef>
              <a:spcAft>
                <a:spcPts val="0"/>
              </a:spcAft>
              <a:buNone/>
            </a:pPr>
            <a:r>
              <a:t/>
            </a:r>
            <a:endParaRPr sz="700">
              <a:solidFill>
                <a:srgbClr val="002455"/>
              </a:solidFill>
            </a:endParaRPr>
          </a:p>
          <a:p>
            <a:pPr indent="-285750" lvl="0" marL="285750" marR="0" rtl="0" algn="l">
              <a:lnSpc>
                <a:spcPct val="150000"/>
              </a:lnSpc>
              <a:spcBef>
                <a:spcPts val="0"/>
              </a:spcBef>
              <a:spcAft>
                <a:spcPts val="0"/>
              </a:spcAft>
              <a:buClr>
                <a:srgbClr val="002455"/>
              </a:buClr>
              <a:buSzPts val="1800"/>
              <a:buChar char="●"/>
            </a:pPr>
            <a:r>
              <a:rPr lang="en-US" sz="1800">
                <a:solidFill>
                  <a:srgbClr val="002455"/>
                </a:solidFill>
              </a:rPr>
              <a:t>Each node in a graph represents a state</a:t>
            </a:r>
            <a:endParaRPr sz="1800">
              <a:solidFill>
                <a:srgbClr val="002455"/>
              </a:solidFill>
            </a:endParaRPr>
          </a:p>
          <a:p>
            <a:pPr indent="0" lvl="0" marL="0" marR="0" rtl="0" algn="l">
              <a:lnSpc>
                <a:spcPct val="150000"/>
              </a:lnSpc>
              <a:spcBef>
                <a:spcPts val="0"/>
              </a:spcBef>
              <a:spcAft>
                <a:spcPts val="0"/>
              </a:spcAft>
              <a:buNone/>
            </a:pPr>
            <a:r>
              <a:t/>
            </a:r>
            <a:endParaRPr sz="700">
              <a:solidFill>
                <a:srgbClr val="002455"/>
              </a:solidFill>
            </a:endParaRPr>
          </a:p>
          <a:p>
            <a:pPr indent="-285750" lvl="0" marL="285750" marR="0" rtl="0" algn="l">
              <a:lnSpc>
                <a:spcPct val="150000"/>
              </a:lnSpc>
              <a:spcBef>
                <a:spcPts val="0"/>
              </a:spcBef>
              <a:spcAft>
                <a:spcPts val="0"/>
              </a:spcAft>
              <a:buClr>
                <a:srgbClr val="002455"/>
              </a:buClr>
              <a:buSzPts val="1800"/>
              <a:buChar char="●"/>
            </a:pPr>
            <a:r>
              <a:rPr lang="en-US" sz="1800">
                <a:solidFill>
                  <a:srgbClr val="002455"/>
                </a:solidFill>
              </a:rPr>
              <a:t>Each node transitions to another node, represented by an </a:t>
            </a:r>
            <a:r>
              <a:rPr lang="en-US" sz="1800">
                <a:solidFill>
                  <a:srgbClr val="002455"/>
                </a:solidFill>
              </a:rPr>
              <a:t>arrow,</a:t>
            </a:r>
            <a:r>
              <a:rPr lang="en-US" sz="1800">
                <a:solidFill>
                  <a:srgbClr val="002455"/>
                </a:solidFill>
              </a:rPr>
              <a:t> which is like the “action” to get to another state</a:t>
            </a:r>
            <a:endParaRPr sz="1800">
              <a:solidFill>
                <a:srgbClr val="002455"/>
              </a:solidFill>
            </a:endParaRPr>
          </a:p>
          <a:p>
            <a:pPr indent="0" lvl="0" marL="0" marR="0" rtl="0" algn="l">
              <a:lnSpc>
                <a:spcPct val="150000"/>
              </a:lnSpc>
              <a:spcBef>
                <a:spcPts val="0"/>
              </a:spcBef>
              <a:spcAft>
                <a:spcPts val="0"/>
              </a:spcAft>
              <a:buNone/>
            </a:pPr>
            <a:r>
              <a:t/>
            </a:r>
            <a:endParaRPr sz="700">
              <a:solidFill>
                <a:srgbClr val="002455"/>
              </a:solidFill>
            </a:endParaRPr>
          </a:p>
          <a:p>
            <a:pPr indent="-285750" lvl="0" marL="285750" marR="0" rtl="0" algn="l">
              <a:lnSpc>
                <a:spcPct val="150000"/>
              </a:lnSpc>
              <a:spcBef>
                <a:spcPts val="0"/>
              </a:spcBef>
              <a:spcAft>
                <a:spcPts val="0"/>
              </a:spcAft>
              <a:buClr>
                <a:srgbClr val="002455"/>
              </a:buClr>
              <a:buSzPts val="1800"/>
              <a:buChar char="●"/>
            </a:pPr>
            <a:r>
              <a:rPr lang="en-US" sz="1800">
                <a:solidFill>
                  <a:srgbClr val="002455"/>
                </a:solidFill>
              </a:rPr>
              <a:t>Explores deep and depth first</a:t>
            </a:r>
            <a:endParaRPr sz="1800">
              <a:solidFill>
                <a:srgbClr val="002455"/>
              </a:solidFill>
            </a:endParaRPr>
          </a:p>
          <a:p>
            <a:pPr indent="0" lvl="0" marL="0" marR="0" rtl="0" algn="l">
              <a:lnSpc>
                <a:spcPct val="150000"/>
              </a:lnSpc>
              <a:spcBef>
                <a:spcPts val="0"/>
              </a:spcBef>
              <a:spcAft>
                <a:spcPts val="0"/>
              </a:spcAft>
              <a:buNone/>
            </a:pPr>
            <a:r>
              <a:t/>
            </a:r>
            <a:endParaRPr sz="700">
              <a:solidFill>
                <a:srgbClr val="002455"/>
              </a:solidFill>
            </a:endParaRPr>
          </a:p>
          <a:p>
            <a:pPr indent="-285750" lvl="0" marL="285750" marR="0" rtl="0" algn="l">
              <a:lnSpc>
                <a:spcPct val="150000"/>
              </a:lnSpc>
              <a:spcBef>
                <a:spcPts val="0"/>
              </a:spcBef>
              <a:spcAft>
                <a:spcPts val="0"/>
              </a:spcAft>
              <a:buClr>
                <a:srgbClr val="002455"/>
              </a:buClr>
              <a:buSzPts val="1800"/>
              <a:buChar char="●"/>
            </a:pPr>
            <a:r>
              <a:rPr lang="en-US" sz="1800">
                <a:solidFill>
                  <a:srgbClr val="002455"/>
                </a:solidFill>
              </a:rPr>
              <a:t>Random exploration sequence</a:t>
            </a:r>
            <a:endParaRPr sz="1800">
              <a:solidFill>
                <a:srgbClr val="002455"/>
              </a:solidFill>
            </a:endParaRPr>
          </a:p>
        </p:txBody>
      </p:sp>
      <p:pic>
        <p:nvPicPr>
          <p:cNvPr id="233" name="Google Shape;233;p23"/>
          <p:cNvPicPr preferRelativeResize="0"/>
          <p:nvPr/>
        </p:nvPicPr>
        <p:blipFill rotWithShape="1">
          <a:blip r:embed="rId4">
            <a:alphaModFix/>
          </a:blip>
          <a:srcRect b="0" l="0" r="0" t="0"/>
          <a:stretch/>
        </p:blipFill>
        <p:spPr>
          <a:xfrm>
            <a:off x="3854647" y="6504529"/>
            <a:ext cx="4473114" cy="160178"/>
          </a:xfrm>
          <a:prstGeom prst="rect">
            <a:avLst/>
          </a:prstGeom>
          <a:noFill/>
          <a:ln>
            <a:noFill/>
          </a:ln>
        </p:spPr>
      </p:pic>
      <p:sp>
        <p:nvSpPr>
          <p:cNvPr id="234" name="Google Shape;234;p2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sz="1900">
              <a:solidFill>
                <a:schemeClr val="dk1"/>
              </a:solidFill>
            </a:endParaRPr>
          </a:p>
        </p:txBody>
      </p:sp>
      <p:sp>
        <p:nvSpPr>
          <p:cNvPr id="235" name="Google Shape;235;p23"/>
          <p:cNvSpPr/>
          <p:nvPr/>
        </p:nvSpPr>
        <p:spPr>
          <a:xfrm>
            <a:off x="9144000" y="2498900"/>
            <a:ext cx="673500" cy="7050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1: C</a:t>
            </a:r>
            <a:endParaRPr>
              <a:latin typeface="Calibri"/>
              <a:ea typeface="Calibri"/>
              <a:cs typeface="Calibri"/>
              <a:sym typeface="Calibri"/>
            </a:endParaRPr>
          </a:p>
        </p:txBody>
      </p:sp>
      <p:sp>
        <p:nvSpPr>
          <p:cNvPr id="236" name="Google Shape;236;p23"/>
          <p:cNvSpPr/>
          <p:nvPr/>
        </p:nvSpPr>
        <p:spPr>
          <a:xfrm>
            <a:off x="8184725" y="3552425"/>
            <a:ext cx="673500" cy="7050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2</a:t>
            </a:r>
            <a:r>
              <a:rPr lang="en-US">
                <a:latin typeface="Calibri"/>
                <a:ea typeface="Calibri"/>
                <a:cs typeface="Calibri"/>
                <a:sym typeface="Calibri"/>
              </a:rPr>
              <a:t>: A</a:t>
            </a:r>
            <a:endParaRPr>
              <a:latin typeface="Calibri"/>
              <a:ea typeface="Calibri"/>
              <a:cs typeface="Calibri"/>
              <a:sym typeface="Calibri"/>
            </a:endParaRPr>
          </a:p>
        </p:txBody>
      </p:sp>
      <p:sp>
        <p:nvSpPr>
          <p:cNvPr id="237" name="Google Shape;237;p23"/>
          <p:cNvSpPr/>
          <p:nvPr/>
        </p:nvSpPr>
        <p:spPr>
          <a:xfrm>
            <a:off x="6641700" y="3786875"/>
            <a:ext cx="673500" cy="7050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3</a:t>
            </a:r>
            <a:r>
              <a:rPr lang="en-US">
                <a:latin typeface="Calibri"/>
                <a:ea typeface="Calibri"/>
                <a:cs typeface="Calibri"/>
                <a:sym typeface="Calibri"/>
              </a:rPr>
              <a:t>: T</a:t>
            </a:r>
            <a:endParaRPr>
              <a:latin typeface="Calibri"/>
              <a:ea typeface="Calibri"/>
              <a:cs typeface="Calibri"/>
              <a:sym typeface="Calibri"/>
            </a:endParaRPr>
          </a:p>
        </p:txBody>
      </p:sp>
      <p:sp>
        <p:nvSpPr>
          <p:cNvPr id="238" name="Google Shape;238;p23"/>
          <p:cNvSpPr/>
          <p:nvPr/>
        </p:nvSpPr>
        <p:spPr>
          <a:xfrm>
            <a:off x="7511225" y="4685225"/>
            <a:ext cx="673500" cy="7050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3: R</a:t>
            </a:r>
            <a:endParaRPr>
              <a:latin typeface="Calibri"/>
              <a:ea typeface="Calibri"/>
              <a:cs typeface="Calibri"/>
              <a:sym typeface="Calibri"/>
            </a:endParaRPr>
          </a:p>
        </p:txBody>
      </p:sp>
      <p:sp>
        <p:nvSpPr>
          <p:cNvPr id="239" name="Google Shape;239;p23"/>
          <p:cNvSpPr/>
          <p:nvPr/>
        </p:nvSpPr>
        <p:spPr>
          <a:xfrm>
            <a:off x="10826125" y="4491875"/>
            <a:ext cx="738300" cy="8139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3</a:t>
            </a:r>
            <a:r>
              <a:rPr lang="en-US">
                <a:latin typeface="Calibri"/>
                <a:ea typeface="Calibri"/>
                <a:cs typeface="Calibri"/>
                <a:sym typeface="Calibri"/>
              </a:rPr>
              <a:t>: O</a:t>
            </a:r>
            <a:endParaRPr>
              <a:latin typeface="Calibri"/>
              <a:ea typeface="Calibri"/>
              <a:cs typeface="Calibri"/>
              <a:sym typeface="Calibri"/>
            </a:endParaRPr>
          </a:p>
        </p:txBody>
      </p:sp>
      <p:sp>
        <p:nvSpPr>
          <p:cNvPr id="240" name="Google Shape;240;p23"/>
          <p:cNvSpPr/>
          <p:nvPr/>
        </p:nvSpPr>
        <p:spPr>
          <a:xfrm>
            <a:off x="10579375" y="3100638"/>
            <a:ext cx="738300" cy="8139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2</a:t>
            </a:r>
            <a:r>
              <a:rPr lang="en-US">
                <a:latin typeface="Calibri"/>
                <a:ea typeface="Calibri"/>
                <a:cs typeface="Calibri"/>
                <a:sym typeface="Calibri"/>
              </a:rPr>
              <a:t>: O</a:t>
            </a:r>
            <a:endParaRPr>
              <a:latin typeface="Calibri"/>
              <a:ea typeface="Calibri"/>
              <a:cs typeface="Calibri"/>
              <a:sym typeface="Calibri"/>
            </a:endParaRPr>
          </a:p>
        </p:txBody>
      </p:sp>
      <p:sp>
        <p:nvSpPr>
          <p:cNvPr id="241" name="Google Shape;241;p23"/>
          <p:cNvSpPr/>
          <p:nvPr/>
        </p:nvSpPr>
        <p:spPr>
          <a:xfrm>
            <a:off x="9949200" y="5542450"/>
            <a:ext cx="738300" cy="8139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4</a:t>
            </a:r>
            <a:r>
              <a:rPr lang="en-US">
                <a:latin typeface="Calibri"/>
                <a:ea typeface="Calibri"/>
                <a:cs typeface="Calibri"/>
                <a:sym typeface="Calibri"/>
              </a:rPr>
              <a:t>: L</a:t>
            </a:r>
            <a:endParaRPr>
              <a:latin typeface="Calibri"/>
              <a:ea typeface="Calibri"/>
              <a:cs typeface="Calibri"/>
              <a:sym typeface="Calibri"/>
            </a:endParaRPr>
          </a:p>
        </p:txBody>
      </p:sp>
      <p:sp>
        <p:nvSpPr>
          <p:cNvPr id="242" name="Google Shape;242;p23"/>
          <p:cNvSpPr txBox="1"/>
          <p:nvPr/>
        </p:nvSpPr>
        <p:spPr>
          <a:xfrm>
            <a:off x="6182775" y="1210888"/>
            <a:ext cx="5636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latin typeface="Calibri"/>
                <a:ea typeface="Calibri"/>
                <a:cs typeface="Calibri"/>
                <a:sym typeface="Calibri"/>
              </a:rPr>
              <a:t>Ex. Conceptual Graph: Valid Words</a:t>
            </a:r>
            <a:endParaRPr sz="2300">
              <a:solidFill>
                <a:schemeClr val="dk1"/>
              </a:solidFill>
              <a:latin typeface="Calibri"/>
              <a:ea typeface="Calibri"/>
              <a:cs typeface="Calibri"/>
              <a:sym typeface="Calibri"/>
            </a:endParaRPr>
          </a:p>
        </p:txBody>
      </p:sp>
      <p:cxnSp>
        <p:nvCxnSpPr>
          <p:cNvPr id="243" name="Google Shape;243;p23"/>
          <p:cNvCxnSpPr>
            <a:stCxn id="235" idx="6"/>
            <a:endCxn id="240" idx="1"/>
          </p:cNvCxnSpPr>
          <p:nvPr/>
        </p:nvCxnSpPr>
        <p:spPr>
          <a:xfrm>
            <a:off x="9817500" y="2851400"/>
            <a:ext cx="870000" cy="368400"/>
          </a:xfrm>
          <a:prstGeom prst="straightConnector1">
            <a:avLst/>
          </a:prstGeom>
          <a:noFill/>
          <a:ln cap="flat" cmpd="sng" w="9525">
            <a:solidFill>
              <a:schemeClr val="dk2"/>
            </a:solidFill>
            <a:prstDash val="solid"/>
            <a:round/>
            <a:headEnd len="med" w="med" type="none"/>
            <a:tailEnd len="med" w="med" type="triangle"/>
          </a:ln>
        </p:spPr>
      </p:cxnSp>
      <p:cxnSp>
        <p:nvCxnSpPr>
          <p:cNvPr id="244" name="Google Shape;244;p23"/>
          <p:cNvCxnSpPr>
            <a:stCxn id="240" idx="4"/>
            <a:endCxn id="239" idx="0"/>
          </p:cNvCxnSpPr>
          <p:nvPr/>
        </p:nvCxnSpPr>
        <p:spPr>
          <a:xfrm>
            <a:off x="10948525" y="3914538"/>
            <a:ext cx="246900" cy="577200"/>
          </a:xfrm>
          <a:prstGeom prst="straightConnector1">
            <a:avLst/>
          </a:prstGeom>
          <a:noFill/>
          <a:ln cap="flat" cmpd="sng" w="9525">
            <a:solidFill>
              <a:schemeClr val="dk2"/>
            </a:solidFill>
            <a:prstDash val="solid"/>
            <a:round/>
            <a:headEnd len="med" w="med" type="none"/>
            <a:tailEnd len="med" w="med" type="triangle"/>
          </a:ln>
        </p:spPr>
      </p:cxnSp>
      <p:cxnSp>
        <p:nvCxnSpPr>
          <p:cNvPr id="245" name="Google Shape;245;p23"/>
          <p:cNvCxnSpPr>
            <a:stCxn id="239" idx="3"/>
            <a:endCxn id="241" idx="7"/>
          </p:cNvCxnSpPr>
          <p:nvPr/>
        </p:nvCxnSpPr>
        <p:spPr>
          <a:xfrm flipH="1">
            <a:off x="10579347" y="5186582"/>
            <a:ext cx="354900" cy="475200"/>
          </a:xfrm>
          <a:prstGeom prst="straightConnector1">
            <a:avLst/>
          </a:prstGeom>
          <a:noFill/>
          <a:ln cap="flat" cmpd="sng" w="9525">
            <a:solidFill>
              <a:schemeClr val="dk2"/>
            </a:solidFill>
            <a:prstDash val="solid"/>
            <a:round/>
            <a:headEnd len="med" w="med" type="none"/>
            <a:tailEnd len="med" w="med" type="triangle"/>
          </a:ln>
        </p:spPr>
      </p:cxnSp>
      <p:cxnSp>
        <p:nvCxnSpPr>
          <p:cNvPr id="246" name="Google Shape;246;p23"/>
          <p:cNvCxnSpPr>
            <a:stCxn id="235" idx="3"/>
            <a:endCxn id="236" idx="7"/>
          </p:cNvCxnSpPr>
          <p:nvPr/>
        </p:nvCxnSpPr>
        <p:spPr>
          <a:xfrm flipH="1">
            <a:off x="8759632" y="3100655"/>
            <a:ext cx="483000" cy="555000"/>
          </a:xfrm>
          <a:prstGeom prst="straightConnector1">
            <a:avLst/>
          </a:prstGeom>
          <a:noFill/>
          <a:ln cap="flat" cmpd="sng" w="9525">
            <a:solidFill>
              <a:schemeClr val="dk2"/>
            </a:solidFill>
            <a:prstDash val="solid"/>
            <a:round/>
            <a:headEnd len="med" w="med" type="none"/>
            <a:tailEnd len="med" w="med" type="triangle"/>
          </a:ln>
        </p:spPr>
      </p:cxnSp>
      <p:cxnSp>
        <p:nvCxnSpPr>
          <p:cNvPr id="247" name="Google Shape;247;p23"/>
          <p:cNvCxnSpPr>
            <a:stCxn id="236" idx="4"/>
            <a:endCxn id="238" idx="7"/>
          </p:cNvCxnSpPr>
          <p:nvPr/>
        </p:nvCxnSpPr>
        <p:spPr>
          <a:xfrm flipH="1">
            <a:off x="8086175" y="4257425"/>
            <a:ext cx="435300" cy="531000"/>
          </a:xfrm>
          <a:prstGeom prst="straightConnector1">
            <a:avLst/>
          </a:prstGeom>
          <a:noFill/>
          <a:ln cap="flat" cmpd="sng" w="9525">
            <a:solidFill>
              <a:schemeClr val="dk2"/>
            </a:solidFill>
            <a:prstDash val="solid"/>
            <a:round/>
            <a:headEnd len="med" w="med" type="none"/>
            <a:tailEnd len="med" w="med" type="triangle"/>
          </a:ln>
        </p:spPr>
      </p:cxnSp>
      <p:cxnSp>
        <p:nvCxnSpPr>
          <p:cNvPr id="248" name="Google Shape;248;p23"/>
          <p:cNvCxnSpPr>
            <a:stCxn id="236" idx="2"/>
            <a:endCxn id="237" idx="6"/>
          </p:cNvCxnSpPr>
          <p:nvPr/>
        </p:nvCxnSpPr>
        <p:spPr>
          <a:xfrm flipH="1">
            <a:off x="7315325" y="3904925"/>
            <a:ext cx="869400" cy="234600"/>
          </a:xfrm>
          <a:prstGeom prst="straightConnector1">
            <a:avLst/>
          </a:prstGeom>
          <a:noFill/>
          <a:ln cap="flat" cmpd="sng" w="9525">
            <a:solidFill>
              <a:schemeClr val="dk2"/>
            </a:solidFill>
            <a:prstDash val="solid"/>
            <a:round/>
            <a:headEnd len="med" w="med" type="none"/>
            <a:tailEnd len="med" w="med" type="triangle"/>
          </a:ln>
        </p:spPr>
      </p:cxnSp>
      <p:cxnSp>
        <p:nvCxnSpPr>
          <p:cNvPr id="249" name="Google Shape;249;p23"/>
          <p:cNvCxnSpPr>
            <a:stCxn id="237" idx="1"/>
          </p:cNvCxnSpPr>
          <p:nvPr/>
        </p:nvCxnSpPr>
        <p:spPr>
          <a:xfrm rot="10800000">
            <a:off x="6466432" y="3522920"/>
            <a:ext cx="273900" cy="367200"/>
          </a:xfrm>
          <a:prstGeom prst="straightConnector1">
            <a:avLst/>
          </a:prstGeom>
          <a:noFill/>
          <a:ln cap="flat" cmpd="sng" w="9525">
            <a:solidFill>
              <a:schemeClr val="dk2"/>
            </a:solidFill>
            <a:prstDash val="solid"/>
            <a:round/>
            <a:headEnd len="med" w="med" type="none"/>
            <a:tailEnd len="med" w="med" type="none"/>
          </a:ln>
        </p:spPr>
      </p:cxnSp>
      <p:cxnSp>
        <p:nvCxnSpPr>
          <p:cNvPr id="250" name="Google Shape;250;p23"/>
          <p:cNvCxnSpPr/>
          <p:nvPr/>
        </p:nvCxnSpPr>
        <p:spPr>
          <a:xfrm flipH="1" rot="10800000">
            <a:off x="6388275" y="3475950"/>
            <a:ext cx="156600" cy="78300"/>
          </a:xfrm>
          <a:prstGeom prst="straightConnector1">
            <a:avLst/>
          </a:prstGeom>
          <a:noFill/>
          <a:ln cap="flat" cmpd="sng" w="9525">
            <a:solidFill>
              <a:schemeClr val="dk2"/>
            </a:solidFill>
            <a:prstDash val="solid"/>
            <a:round/>
            <a:headEnd len="med" w="med" type="none"/>
            <a:tailEnd len="med" w="med" type="none"/>
          </a:ln>
        </p:spPr>
      </p:cxnSp>
      <p:cxnSp>
        <p:nvCxnSpPr>
          <p:cNvPr id="251" name="Google Shape;251;p23"/>
          <p:cNvCxnSpPr>
            <a:stCxn id="235" idx="2"/>
          </p:cNvCxnSpPr>
          <p:nvPr/>
        </p:nvCxnSpPr>
        <p:spPr>
          <a:xfrm flipH="1">
            <a:off x="8502000" y="2851400"/>
            <a:ext cx="642000" cy="13800"/>
          </a:xfrm>
          <a:prstGeom prst="straightConnector1">
            <a:avLst/>
          </a:prstGeom>
          <a:noFill/>
          <a:ln cap="flat" cmpd="sng" w="9525">
            <a:solidFill>
              <a:schemeClr val="dk2"/>
            </a:solidFill>
            <a:prstDash val="solid"/>
            <a:round/>
            <a:headEnd len="med" w="med" type="none"/>
            <a:tailEnd len="med" w="med" type="triangle"/>
          </a:ln>
        </p:spPr>
      </p:cxnSp>
      <p:sp>
        <p:nvSpPr>
          <p:cNvPr id="252" name="Google Shape;252;p23"/>
          <p:cNvSpPr txBox="1"/>
          <p:nvPr/>
        </p:nvSpPr>
        <p:spPr>
          <a:xfrm>
            <a:off x="8184725" y="2596700"/>
            <a:ext cx="354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p:txBody>
      </p:sp>
      <p:sp>
        <p:nvSpPr>
          <p:cNvPr id="253" name="Google Shape;253;p23"/>
          <p:cNvSpPr txBox="1"/>
          <p:nvPr/>
        </p:nvSpPr>
        <p:spPr>
          <a:xfrm>
            <a:off x="6801000" y="5533450"/>
            <a:ext cx="354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p:txBody>
      </p:sp>
      <p:sp>
        <p:nvSpPr>
          <p:cNvPr id="254" name="Google Shape;254;p23"/>
          <p:cNvSpPr txBox="1"/>
          <p:nvPr/>
        </p:nvSpPr>
        <p:spPr>
          <a:xfrm>
            <a:off x="9496350" y="4145900"/>
            <a:ext cx="354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p:txBody>
      </p:sp>
      <p:cxnSp>
        <p:nvCxnSpPr>
          <p:cNvPr id="255" name="Google Shape;255;p23"/>
          <p:cNvCxnSpPr>
            <a:stCxn id="238" idx="3"/>
            <a:endCxn id="253" idx="3"/>
          </p:cNvCxnSpPr>
          <p:nvPr/>
        </p:nvCxnSpPr>
        <p:spPr>
          <a:xfrm flipH="1">
            <a:off x="7155957" y="5286980"/>
            <a:ext cx="453900" cy="508200"/>
          </a:xfrm>
          <a:prstGeom prst="straightConnector1">
            <a:avLst/>
          </a:prstGeom>
          <a:noFill/>
          <a:ln cap="flat" cmpd="sng" w="9525">
            <a:solidFill>
              <a:schemeClr val="dk2"/>
            </a:solidFill>
            <a:prstDash val="solid"/>
            <a:round/>
            <a:headEnd len="med" w="med" type="none"/>
            <a:tailEnd len="med" w="med" type="triangle"/>
          </a:ln>
        </p:spPr>
      </p:cxnSp>
      <p:cxnSp>
        <p:nvCxnSpPr>
          <p:cNvPr id="256" name="Google Shape;256;p23"/>
          <p:cNvCxnSpPr>
            <a:stCxn id="236" idx="6"/>
            <a:endCxn id="254" idx="1"/>
          </p:cNvCxnSpPr>
          <p:nvPr/>
        </p:nvCxnSpPr>
        <p:spPr>
          <a:xfrm>
            <a:off x="8858225" y="3904925"/>
            <a:ext cx="638100" cy="502500"/>
          </a:xfrm>
          <a:prstGeom prst="straightConnector1">
            <a:avLst/>
          </a:prstGeom>
          <a:noFill/>
          <a:ln cap="flat" cmpd="sng" w="9525">
            <a:solidFill>
              <a:schemeClr val="dk2"/>
            </a:solidFill>
            <a:prstDash val="solid"/>
            <a:round/>
            <a:headEnd len="med" w="med" type="none"/>
            <a:tailEnd len="med" w="med" type="triangle"/>
          </a:ln>
        </p:spPr>
      </p:cxnSp>
      <p:cxnSp>
        <p:nvCxnSpPr>
          <p:cNvPr id="257" name="Google Shape;257;p23"/>
          <p:cNvCxnSpPr>
            <a:stCxn id="240" idx="3"/>
            <a:endCxn id="254" idx="3"/>
          </p:cNvCxnSpPr>
          <p:nvPr/>
        </p:nvCxnSpPr>
        <p:spPr>
          <a:xfrm flipH="1">
            <a:off x="9851397" y="3795345"/>
            <a:ext cx="836100" cy="612300"/>
          </a:xfrm>
          <a:prstGeom prst="straightConnector1">
            <a:avLst/>
          </a:prstGeom>
          <a:noFill/>
          <a:ln cap="flat" cmpd="sng" w="9525">
            <a:solidFill>
              <a:schemeClr val="dk2"/>
            </a:solidFill>
            <a:prstDash val="solid"/>
            <a:round/>
            <a:headEnd len="med" w="med" type="none"/>
            <a:tailEnd len="med" w="med" type="triangle"/>
          </a:ln>
        </p:spPr>
      </p:cxnSp>
      <p:sp>
        <p:nvSpPr>
          <p:cNvPr id="258" name="Google Shape;258;p23"/>
          <p:cNvSpPr txBox="1"/>
          <p:nvPr/>
        </p:nvSpPr>
        <p:spPr>
          <a:xfrm>
            <a:off x="8482400" y="3030325"/>
            <a:ext cx="35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a:t>
            </a:r>
            <a:endParaRPr sz="2000">
              <a:solidFill>
                <a:schemeClr val="dk1"/>
              </a:solidFill>
              <a:latin typeface="Calibri"/>
              <a:ea typeface="Calibri"/>
              <a:cs typeface="Calibri"/>
              <a:sym typeface="Calibri"/>
            </a:endParaRPr>
          </a:p>
        </p:txBody>
      </p:sp>
      <p:sp>
        <p:nvSpPr>
          <p:cNvPr id="259" name="Google Shape;259;p23"/>
          <p:cNvSpPr txBox="1"/>
          <p:nvPr/>
        </p:nvSpPr>
        <p:spPr>
          <a:xfrm>
            <a:off x="7560852" y="3442363"/>
            <a:ext cx="147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CA</a:t>
            </a:r>
            <a:endParaRPr sz="2000">
              <a:solidFill>
                <a:schemeClr val="dk1"/>
              </a:solidFill>
              <a:latin typeface="Calibri"/>
              <a:ea typeface="Calibri"/>
              <a:cs typeface="Calibri"/>
              <a:sym typeface="Calibri"/>
            </a:endParaRPr>
          </a:p>
        </p:txBody>
      </p:sp>
      <p:sp>
        <p:nvSpPr>
          <p:cNvPr id="260" name="Google Shape;260;p23"/>
          <p:cNvSpPr txBox="1"/>
          <p:nvPr/>
        </p:nvSpPr>
        <p:spPr>
          <a:xfrm>
            <a:off x="8442265" y="4533825"/>
            <a:ext cx="147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CA</a:t>
            </a:r>
            <a:endParaRPr sz="2000">
              <a:solidFill>
                <a:schemeClr val="dk1"/>
              </a:solidFill>
              <a:latin typeface="Calibri"/>
              <a:ea typeface="Calibri"/>
              <a:cs typeface="Calibri"/>
              <a:sym typeface="Calibri"/>
            </a:endParaRPr>
          </a:p>
        </p:txBody>
      </p:sp>
      <p:sp>
        <p:nvSpPr>
          <p:cNvPr id="261" name="Google Shape;261;p23"/>
          <p:cNvSpPr txBox="1"/>
          <p:nvPr/>
        </p:nvSpPr>
        <p:spPr>
          <a:xfrm>
            <a:off x="6477094" y="4851625"/>
            <a:ext cx="673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CAR</a:t>
            </a:r>
            <a:endParaRPr sz="2000">
              <a:solidFill>
                <a:schemeClr val="dk1"/>
              </a:solidFill>
              <a:latin typeface="Calibri"/>
              <a:ea typeface="Calibri"/>
              <a:cs typeface="Calibri"/>
              <a:sym typeface="Calibri"/>
            </a:endParaRPr>
          </a:p>
        </p:txBody>
      </p:sp>
      <p:sp>
        <p:nvSpPr>
          <p:cNvPr id="262" name="Google Shape;262;p23"/>
          <p:cNvSpPr txBox="1"/>
          <p:nvPr/>
        </p:nvSpPr>
        <p:spPr>
          <a:xfrm>
            <a:off x="6078852" y="3113600"/>
            <a:ext cx="147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CAT</a:t>
            </a:r>
            <a:endParaRPr sz="2000">
              <a:solidFill>
                <a:schemeClr val="dk1"/>
              </a:solidFill>
              <a:latin typeface="Calibri"/>
              <a:ea typeface="Calibri"/>
              <a:cs typeface="Calibri"/>
              <a:sym typeface="Calibri"/>
            </a:endParaRPr>
          </a:p>
        </p:txBody>
      </p:sp>
      <p:sp>
        <p:nvSpPr>
          <p:cNvPr id="263" name="Google Shape;263;p23"/>
          <p:cNvSpPr txBox="1"/>
          <p:nvPr/>
        </p:nvSpPr>
        <p:spPr>
          <a:xfrm>
            <a:off x="10021790" y="2533350"/>
            <a:ext cx="147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a:t>
            </a:r>
            <a:endParaRPr sz="2000">
              <a:solidFill>
                <a:schemeClr val="dk1"/>
              </a:solidFill>
              <a:latin typeface="Calibri"/>
              <a:ea typeface="Calibri"/>
              <a:cs typeface="Calibri"/>
              <a:sym typeface="Calibri"/>
            </a:endParaRPr>
          </a:p>
        </p:txBody>
      </p:sp>
      <p:sp>
        <p:nvSpPr>
          <p:cNvPr id="264" name="Google Shape;264;p23"/>
          <p:cNvSpPr txBox="1"/>
          <p:nvPr/>
        </p:nvSpPr>
        <p:spPr>
          <a:xfrm>
            <a:off x="11195415" y="3871675"/>
            <a:ext cx="147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CO</a:t>
            </a:r>
            <a:endParaRPr sz="2000">
              <a:solidFill>
                <a:schemeClr val="dk1"/>
              </a:solidFill>
              <a:latin typeface="Calibri"/>
              <a:ea typeface="Calibri"/>
              <a:cs typeface="Calibri"/>
              <a:sym typeface="Calibri"/>
            </a:endParaRPr>
          </a:p>
        </p:txBody>
      </p:sp>
      <p:sp>
        <p:nvSpPr>
          <p:cNvPr id="265" name="Google Shape;265;p23"/>
          <p:cNvSpPr txBox="1"/>
          <p:nvPr/>
        </p:nvSpPr>
        <p:spPr>
          <a:xfrm>
            <a:off x="10934240" y="5433375"/>
            <a:ext cx="147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COO</a:t>
            </a:r>
            <a:endParaRPr sz="2000">
              <a:solidFill>
                <a:schemeClr val="dk1"/>
              </a:solidFill>
              <a:latin typeface="Calibri"/>
              <a:ea typeface="Calibri"/>
              <a:cs typeface="Calibri"/>
              <a:sym typeface="Calibri"/>
            </a:endParaRPr>
          </a:p>
        </p:txBody>
      </p:sp>
      <p:sp>
        <p:nvSpPr>
          <p:cNvPr id="266" name="Google Shape;266;p23"/>
          <p:cNvSpPr txBox="1"/>
          <p:nvPr/>
        </p:nvSpPr>
        <p:spPr>
          <a:xfrm>
            <a:off x="8938790" y="6340450"/>
            <a:ext cx="147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COOL</a:t>
            </a:r>
            <a:endParaRPr sz="2000">
              <a:solidFill>
                <a:schemeClr val="dk1"/>
              </a:solidFill>
              <a:latin typeface="Calibri"/>
              <a:ea typeface="Calibri"/>
              <a:cs typeface="Calibri"/>
              <a:sym typeface="Calibri"/>
            </a:endParaRPr>
          </a:p>
        </p:txBody>
      </p:sp>
      <p:cxnSp>
        <p:nvCxnSpPr>
          <p:cNvPr id="267" name="Google Shape;267;p23"/>
          <p:cNvCxnSpPr/>
          <p:nvPr/>
        </p:nvCxnSpPr>
        <p:spPr>
          <a:xfrm rot="4501205">
            <a:off x="9672142" y="6052936"/>
            <a:ext cx="273908" cy="367131"/>
          </a:xfrm>
          <a:prstGeom prst="straightConnector1">
            <a:avLst/>
          </a:prstGeom>
          <a:noFill/>
          <a:ln cap="flat" cmpd="sng" w="9525">
            <a:solidFill>
              <a:schemeClr val="dk2"/>
            </a:solidFill>
            <a:prstDash val="solid"/>
            <a:round/>
            <a:headEnd len="med" w="med" type="none"/>
            <a:tailEnd len="med" w="med" type="none"/>
          </a:ln>
        </p:spPr>
      </p:cxnSp>
      <p:cxnSp>
        <p:nvCxnSpPr>
          <p:cNvPr id="268" name="Google Shape;268;p23"/>
          <p:cNvCxnSpPr/>
          <p:nvPr/>
        </p:nvCxnSpPr>
        <p:spPr>
          <a:xfrm flipH="1" rot="4500295">
            <a:off x="9581425" y="6379117"/>
            <a:ext cx="156530" cy="78304"/>
          </a:xfrm>
          <a:prstGeom prst="straightConnector1">
            <a:avLst/>
          </a:prstGeom>
          <a:noFill/>
          <a:ln cap="flat" cmpd="sng" w="9525">
            <a:solidFill>
              <a:schemeClr val="dk2"/>
            </a:solidFill>
            <a:prstDash val="solid"/>
            <a:round/>
            <a:headEnd len="med" w="med" type="none"/>
            <a:tailEnd len="med" w="med" type="none"/>
          </a:ln>
        </p:spPr>
      </p:cxnSp>
      <p:sp>
        <p:nvSpPr>
          <p:cNvPr id="269" name="Google Shape;269;p23"/>
          <p:cNvSpPr txBox="1"/>
          <p:nvPr/>
        </p:nvSpPr>
        <p:spPr>
          <a:xfrm>
            <a:off x="6160525" y="1854200"/>
            <a:ext cx="6259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alibri"/>
                <a:ea typeface="Calibri"/>
                <a:cs typeface="Calibri"/>
                <a:sym typeface="Calibri"/>
              </a:rPr>
              <a:t>INVARIANT: Every next letter must align with a valid word</a:t>
            </a:r>
            <a:endParaRPr sz="1900">
              <a:solidFill>
                <a:schemeClr val="dk1"/>
              </a:solidFill>
              <a:latin typeface="Calibri"/>
              <a:ea typeface="Calibri"/>
              <a:cs typeface="Calibri"/>
              <a:sym typeface="Calibri"/>
            </a:endParaRPr>
          </a:p>
        </p:txBody>
      </p:sp>
      <p:cxnSp>
        <p:nvCxnSpPr>
          <p:cNvPr id="270" name="Google Shape;270;p23"/>
          <p:cNvCxnSpPr/>
          <p:nvPr/>
        </p:nvCxnSpPr>
        <p:spPr>
          <a:xfrm rot="7201030">
            <a:off x="7163842" y="4829064"/>
            <a:ext cx="274058" cy="367196"/>
          </a:xfrm>
          <a:prstGeom prst="straightConnector1">
            <a:avLst/>
          </a:prstGeom>
          <a:noFill/>
          <a:ln cap="flat" cmpd="sng" w="9525">
            <a:solidFill>
              <a:schemeClr val="dk2"/>
            </a:solidFill>
            <a:prstDash val="solid"/>
            <a:round/>
            <a:headEnd len="med" w="med" type="none"/>
            <a:tailEnd len="med" w="med" type="none"/>
          </a:ln>
        </p:spPr>
      </p:cxnSp>
      <p:cxnSp>
        <p:nvCxnSpPr>
          <p:cNvPr id="271" name="Google Shape;271;p23"/>
          <p:cNvCxnSpPr/>
          <p:nvPr/>
        </p:nvCxnSpPr>
        <p:spPr>
          <a:xfrm flipH="1" rot="7200215">
            <a:off x="6988495" y="4996415"/>
            <a:ext cx="156583" cy="78217"/>
          </a:xfrm>
          <a:prstGeom prst="straightConnector1">
            <a:avLst/>
          </a:prstGeom>
          <a:noFill/>
          <a:ln cap="flat" cmpd="sng" w="9525">
            <a:solidFill>
              <a:schemeClr val="dk2"/>
            </a:solidFill>
            <a:prstDash val="solid"/>
            <a:round/>
            <a:headEnd len="med" w="med" type="none"/>
            <a:tailEnd len="med" w="med" type="none"/>
          </a:ln>
        </p:spPr>
      </p:cxnSp>
      <p:cxnSp>
        <p:nvCxnSpPr>
          <p:cNvPr id="272" name="Google Shape;272;p23"/>
          <p:cNvCxnSpPr>
            <a:stCxn id="237" idx="3"/>
          </p:cNvCxnSpPr>
          <p:nvPr/>
        </p:nvCxnSpPr>
        <p:spPr>
          <a:xfrm flipH="1">
            <a:off x="6379132" y="4388630"/>
            <a:ext cx="361200" cy="186000"/>
          </a:xfrm>
          <a:prstGeom prst="straightConnector1">
            <a:avLst/>
          </a:prstGeom>
          <a:noFill/>
          <a:ln cap="flat" cmpd="sng" w="9525">
            <a:solidFill>
              <a:schemeClr val="dk2"/>
            </a:solidFill>
            <a:prstDash val="solid"/>
            <a:round/>
            <a:headEnd len="med" w="med" type="none"/>
            <a:tailEnd len="med" w="med" type="triangle"/>
          </a:ln>
        </p:spPr>
      </p:cxnSp>
      <p:sp>
        <p:nvSpPr>
          <p:cNvPr id="273" name="Google Shape;273;p23"/>
          <p:cNvSpPr txBox="1"/>
          <p:nvPr/>
        </p:nvSpPr>
        <p:spPr>
          <a:xfrm>
            <a:off x="6080700" y="4407650"/>
            <a:ext cx="354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p:txBody>
      </p:sp>
      <p:sp>
        <p:nvSpPr>
          <p:cNvPr id="274" name="Google Shape;274;p23"/>
          <p:cNvSpPr txBox="1"/>
          <p:nvPr/>
        </p:nvSpPr>
        <p:spPr>
          <a:xfrm>
            <a:off x="6182639" y="1612972"/>
            <a:ext cx="5636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alibri"/>
                <a:ea typeface="Calibri"/>
                <a:cs typeface="Calibri"/>
                <a:sym typeface="Calibri"/>
              </a:rPr>
              <a:t>INIT</a:t>
            </a:r>
            <a:r>
              <a:rPr lang="en-US" sz="1900">
                <a:solidFill>
                  <a:schemeClr val="dk1"/>
                </a:solidFill>
                <a:latin typeface="Calibri"/>
                <a:ea typeface="Calibri"/>
                <a:cs typeface="Calibri"/>
                <a:sym typeface="Calibri"/>
              </a:rPr>
              <a:t>: Start with the letter C</a:t>
            </a:r>
            <a:endParaRPr sz="19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4"/>
          <p:cNvPicPr preferRelativeResize="0"/>
          <p:nvPr/>
        </p:nvPicPr>
        <p:blipFill rotWithShape="1">
          <a:blip r:embed="rId3">
            <a:alphaModFix/>
          </a:blip>
          <a:srcRect b="0" l="0" r="0" t="0"/>
          <a:stretch/>
        </p:blipFill>
        <p:spPr>
          <a:xfrm>
            <a:off x="6350" y="0"/>
            <a:ext cx="12179303" cy="1106400"/>
          </a:xfrm>
          <a:prstGeom prst="rect">
            <a:avLst/>
          </a:prstGeom>
          <a:noFill/>
          <a:ln>
            <a:noFill/>
          </a:ln>
        </p:spPr>
      </p:pic>
      <p:sp>
        <p:nvSpPr>
          <p:cNvPr id="281" name="Google Shape;281;p24"/>
          <p:cNvSpPr txBox="1"/>
          <p:nvPr>
            <p:ph type="title"/>
          </p:nvPr>
        </p:nvSpPr>
        <p:spPr>
          <a:xfrm>
            <a:off x="833405" y="380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TLA+ Application</a:t>
            </a:r>
            <a:endParaRPr sz="5400">
              <a:solidFill>
                <a:schemeClr val="lt1"/>
              </a:solidFill>
            </a:endParaRPr>
          </a:p>
        </p:txBody>
      </p:sp>
      <p:sp>
        <p:nvSpPr>
          <p:cNvPr id="282" name="Google Shape;282;p24"/>
          <p:cNvSpPr txBox="1"/>
          <p:nvPr/>
        </p:nvSpPr>
        <p:spPr>
          <a:xfrm>
            <a:off x="399494" y="1249456"/>
            <a:ext cx="6098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3466"/>
                </a:solidFill>
              </a:rPr>
              <a:t>To Make the Simulator Useful</a:t>
            </a:r>
            <a:endParaRPr/>
          </a:p>
        </p:txBody>
      </p:sp>
      <p:sp>
        <p:nvSpPr>
          <p:cNvPr id="283" name="Google Shape;283;p24"/>
          <p:cNvSpPr txBox="1"/>
          <p:nvPr/>
        </p:nvSpPr>
        <p:spPr>
          <a:xfrm>
            <a:off x="615475" y="1749700"/>
            <a:ext cx="4611300" cy="3278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2455"/>
              </a:buClr>
              <a:buSzPts val="1800"/>
              <a:buChar char="●"/>
            </a:pPr>
            <a:r>
              <a:rPr lang="en-US" sz="1800">
                <a:solidFill>
                  <a:srgbClr val="002455"/>
                </a:solidFill>
              </a:rPr>
              <a:t>Treat each state as a step in a testing sequence</a:t>
            </a:r>
            <a:endParaRPr sz="1800">
              <a:solidFill>
                <a:srgbClr val="002455"/>
              </a:solidFill>
            </a:endParaRPr>
          </a:p>
          <a:p>
            <a:pPr indent="-285750" lvl="0" marL="285750" marR="0" rtl="0" algn="l">
              <a:lnSpc>
                <a:spcPct val="150000"/>
              </a:lnSpc>
              <a:spcBef>
                <a:spcPts val="0"/>
              </a:spcBef>
              <a:spcAft>
                <a:spcPts val="0"/>
              </a:spcAft>
              <a:buClr>
                <a:srgbClr val="002455"/>
              </a:buClr>
              <a:buSzPts val="1800"/>
              <a:buChar char="●"/>
            </a:pPr>
            <a:r>
              <a:rPr lang="en-US" sz="1800">
                <a:solidFill>
                  <a:srgbClr val="002455"/>
                </a:solidFill>
              </a:rPr>
              <a:t>Format TLA+ output into a runnable command</a:t>
            </a:r>
            <a:endParaRPr sz="1800">
              <a:solidFill>
                <a:srgbClr val="002455"/>
              </a:solidFill>
            </a:endParaRPr>
          </a:p>
          <a:p>
            <a:pPr indent="-285750" lvl="0" marL="285750" marR="0" rtl="0" algn="l">
              <a:lnSpc>
                <a:spcPct val="150000"/>
              </a:lnSpc>
              <a:spcBef>
                <a:spcPts val="0"/>
              </a:spcBef>
              <a:spcAft>
                <a:spcPts val="0"/>
              </a:spcAft>
              <a:buClr>
                <a:srgbClr val="002455"/>
              </a:buClr>
              <a:buSzPts val="1800"/>
              <a:buChar char="●"/>
            </a:pPr>
            <a:r>
              <a:rPr lang="en-US" sz="1800">
                <a:solidFill>
                  <a:srgbClr val="002455"/>
                </a:solidFill>
              </a:rPr>
              <a:t>Output simulated result, which should match real world result</a:t>
            </a:r>
            <a:endParaRPr sz="1800">
              <a:solidFill>
                <a:srgbClr val="002455"/>
              </a:solidFill>
            </a:endParaRPr>
          </a:p>
          <a:p>
            <a:pPr indent="-285750" lvl="0" marL="285750" marR="0" rtl="0" algn="l">
              <a:lnSpc>
                <a:spcPct val="150000"/>
              </a:lnSpc>
              <a:spcBef>
                <a:spcPts val="0"/>
              </a:spcBef>
              <a:spcAft>
                <a:spcPts val="0"/>
              </a:spcAft>
              <a:buClr>
                <a:srgbClr val="002455"/>
              </a:buClr>
              <a:buSzPts val="1800"/>
              <a:buChar char="●"/>
            </a:pPr>
            <a:r>
              <a:rPr lang="en-US" sz="1800">
                <a:solidFill>
                  <a:srgbClr val="002455"/>
                </a:solidFill>
              </a:rPr>
              <a:t>Report any unexpected behavior to analyze</a:t>
            </a:r>
            <a:endParaRPr sz="1800">
              <a:solidFill>
                <a:srgbClr val="002455"/>
              </a:solidFill>
            </a:endParaRPr>
          </a:p>
        </p:txBody>
      </p:sp>
      <p:sp>
        <p:nvSpPr>
          <p:cNvPr id="284" name="Google Shape;284;p24"/>
          <p:cNvSpPr txBox="1"/>
          <p:nvPr>
            <p:ph idx="12" type="sldNum"/>
          </p:nvPr>
        </p:nvSpPr>
        <p:spPr>
          <a:xfrm>
            <a:off x="9429225" y="649460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sz="1900">
              <a:solidFill>
                <a:schemeClr val="dk1"/>
              </a:solidFill>
            </a:endParaRPr>
          </a:p>
        </p:txBody>
      </p:sp>
      <p:sp>
        <p:nvSpPr>
          <p:cNvPr id="285" name="Google Shape;285;p24"/>
          <p:cNvSpPr txBox="1"/>
          <p:nvPr/>
        </p:nvSpPr>
        <p:spPr>
          <a:xfrm>
            <a:off x="5869400" y="951513"/>
            <a:ext cx="5636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latin typeface="Calibri"/>
                <a:ea typeface="Calibri"/>
                <a:cs typeface="Calibri"/>
                <a:sym typeface="Calibri"/>
              </a:rPr>
              <a:t>Ex. Conceptual Graph: Test Sequence</a:t>
            </a:r>
            <a:endParaRPr sz="2300">
              <a:solidFill>
                <a:schemeClr val="dk1"/>
              </a:solidFill>
              <a:latin typeface="Calibri"/>
              <a:ea typeface="Calibri"/>
              <a:cs typeface="Calibri"/>
              <a:sym typeface="Calibri"/>
            </a:endParaRPr>
          </a:p>
        </p:txBody>
      </p:sp>
      <p:sp>
        <p:nvSpPr>
          <p:cNvPr id="286" name="Google Shape;286;p24"/>
          <p:cNvSpPr txBox="1"/>
          <p:nvPr/>
        </p:nvSpPr>
        <p:spPr>
          <a:xfrm>
            <a:off x="6192275" y="1569900"/>
            <a:ext cx="6259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alibri"/>
                <a:ea typeface="Calibri"/>
                <a:cs typeface="Calibri"/>
                <a:sym typeface="Calibri"/>
              </a:rPr>
              <a:t>INVARIANT: Command has valid setup and inputs</a:t>
            </a:r>
            <a:endParaRPr sz="1900">
              <a:solidFill>
                <a:schemeClr val="dk1"/>
              </a:solidFill>
              <a:latin typeface="Calibri"/>
              <a:ea typeface="Calibri"/>
              <a:cs typeface="Calibri"/>
              <a:sym typeface="Calibri"/>
            </a:endParaRPr>
          </a:p>
        </p:txBody>
      </p:sp>
      <p:sp>
        <p:nvSpPr>
          <p:cNvPr id="287" name="Google Shape;287;p24"/>
          <p:cNvSpPr txBox="1"/>
          <p:nvPr/>
        </p:nvSpPr>
        <p:spPr>
          <a:xfrm>
            <a:off x="6192414" y="1322660"/>
            <a:ext cx="5636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alibri"/>
                <a:ea typeface="Calibri"/>
                <a:cs typeface="Calibri"/>
                <a:sym typeface="Calibri"/>
              </a:rPr>
              <a:t>INIT: Starting command</a:t>
            </a:r>
            <a:endParaRPr sz="1900">
              <a:solidFill>
                <a:schemeClr val="dk1"/>
              </a:solidFill>
              <a:latin typeface="Calibri"/>
              <a:ea typeface="Calibri"/>
              <a:cs typeface="Calibri"/>
              <a:sym typeface="Calibri"/>
            </a:endParaRPr>
          </a:p>
        </p:txBody>
      </p:sp>
      <p:sp>
        <p:nvSpPr>
          <p:cNvPr id="288" name="Google Shape;288;p24"/>
          <p:cNvSpPr txBox="1"/>
          <p:nvPr/>
        </p:nvSpPr>
        <p:spPr>
          <a:xfrm>
            <a:off x="6267625" y="2000850"/>
            <a:ext cx="4961100" cy="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500">
                <a:solidFill>
                  <a:schemeClr val="dk1"/>
                </a:solidFill>
                <a:latin typeface="Calibri"/>
                <a:ea typeface="Calibri"/>
                <a:cs typeface="Calibri"/>
                <a:sym typeface="Calibri"/>
              </a:rPr>
              <a:t>*  Test process simplified for clarity</a:t>
            </a:r>
            <a:endParaRPr b="1" i="1" sz="1500">
              <a:solidFill>
                <a:schemeClr val="dk1"/>
              </a:solidFill>
              <a:latin typeface="Calibri"/>
              <a:ea typeface="Calibri"/>
              <a:cs typeface="Calibri"/>
              <a:sym typeface="Calibri"/>
            </a:endParaRPr>
          </a:p>
        </p:txBody>
      </p:sp>
      <p:pic>
        <p:nvPicPr>
          <p:cNvPr id="289" name="Google Shape;289;p24" title="taltable.drawio.png"/>
          <p:cNvPicPr preferRelativeResize="0"/>
          <p:nvPr/>
        </p:nvPicPr>
        <p:blipFill>
          <a:blip r:embed="rId4">
            <a:alphaModFix/>
          </a:blip>
          <a:stretch>
            <a:fillRect/>
          </a:stretch>
        </p:blipFill>
        <p:spPr>
          <a:xfrm>
            <a:off x="5152238" y="2504875"/>
            <a:ext cx="6677025" cy="384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25"/>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96" name="Google Shape;296;p25"/>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How it Applies</a:t>
            </a:r>
            <a:endParaRPr sz="5400">
              <a:solidFill>
                <a:schemeClr val="lt1"/>
              </a:solidFill>
            </a:endParaRPr>
          </a:p>
        </p:txBody>
      </p:sp>
      <p:pic>
        <p:nvPicPr>
          <p:cNvPr id="297" name="Google Shape;297;p25"/>
          <p:cNvPicPr preferRelativeResize="0"/>
          <p:nvPr/>
        </p:nvPicPr>
        <p:blipFill rotWithShape="1">
          <a:blip r:embed="rId4">
            <a:alphaModFix/>
          </a:blip>
          <a:srcRect b="0" l="0" r="0" t="0"/>
          <a:stretch/>
        </p:blipFill>
        <p:spPr>
          <a:xfrm>
            <a:off x="3854647" y="6504529"/>
            <a:ext cx="4473114" cy="160178"/>
          </a:xfrm>
          <a:prstGeom prst="rect">
            <a:avLst/>
          </a:prstGeom>
          <a:noFill/>
          <a:ln>
            <a:noFill/>
          </a:ln>
        </p:spPr>
      </p:pic>
      <p:sp>
        <p:nvSpPr>
          <p:cNvPr id="298" name="Google Shape;298;p2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sz="1900">
              <a:solidFill>
                <a:schemeClr val="dk1"/>
              </a:solidFill>
            </a:endParaRPr>
          </a:p>
        </p:txBody>
      </p:sp>
      <p:sp>
        <p:nvSpPr>
          <p:cNvPr id="299" name="Google Shape;299;p25"/>
          <p:cNvSpPr txBox="1"/>
          <p:nvPr/>
        </p:nvSpPr>
        <p:spPr>
          <a:xfrm>
            <a:off x="909350" y="2070025"/>
            <a:ext cx="10167000" cy="26781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50000"/>
              </a:lnSpc>
              <a:spcBef>
                <a:spcPts val="0"/>
              </a:spcBef>
              <a:spcAft>
                <a:spcPts val="0"/>
              </a:spcAft>
              <a:buClr>
                <a:srgbClr val="002455"/>
              </a:buClr>
              <a:buSzPts val="1800"/>
              <a:buChar char="●"/>
            </a:pPr>
            <a:r>
              <a:rPr lang="en-US" sz="1800">
                <a:solidFill>
                  <a:srgbClr val="002455"/>
                </a:solidFill>
              </a:rPr>
              <a:t>Uses computational brute force to generate test sequences</a:t>
            </a:r>
            <a:endParaRPr sz="1800">
              <a:solidFill>
                <a:srgbClr val="002455"/>
              </a:solidFill>
            </a:endParaRPr>
          </a:p>
          <a:p>
            <a:pPr indent="0" lvl="0" marL="914400" marR="0" rtl="0" algn="l">
              <a:lnSpc>
                <a:spcPct val="150000"/>
              </a:lnSpc>
              <a:spcBef>
                <a:spcPts val="0"/>
              </a:spcBef>
              <a:spcAft>
                <a:spcPts val="0"/>
              </a:spcAft>
              <a:buNone/>
            </a:pPr>
            <a:r>
              <a:t/>
            </a:r>
            <a:endParaRPr sz="700">
              <a:solidFill>
                <a:srgbClr val="002455"/>
              </a:solidFill>
            </a:endParaRPr>
          </a:p>
          <a:p>
            <a:pPr indent="-342900" lvl="0" marL="457200" marR="0" rtl="0" algn="l">
              <a:lnSpc>
                <a:spcPct val="150000"/>
              </a:lnSpc>
              <a:spcBef>
                <a:spcPts val="0"/>
              </a:spcBef>
              <a:spcAft>
                <a:spcPts val="0"/>
              </a:spcAft>
              <a:buClr>
                <a:srgbClr val="002455"/>
              </a:buClr>
              <a:buSzPts val="1800"/>
              <a:buChar char="●"/>
            </a:pPr>
            <a:r>
              <a:rPr lang="en-US" sz="1800">
                <a:solidFill>
                  <a:srgbClr val="002455"/>
                </a:solidFill>
              </a:rPr>
              <a:t>Does not </a:t>
            </a:r>
            <a:r>
              <a:rPr lang="en-US" sz="1800">
                <a:solidFill>
                  <a:srgbClr val="002455"/>
                </a:solidFill>
              </a:rPr>
              <a:t>guarantee</a:t>
            </a:r>
            <a:r>
              <a:rPr lang="en-US" sz="1800">
                <a:solidFill>
                  <a:srgbClr val="002455"/>
                </a:solidFill>
              </a:rPr>
              <a:t> full exploration of complex validation within a realistic time</a:t>
            </a:r>
            <a:endParaRPr sz="1800">
              <a:solidFill>
                <a:srgbClr val="002455"/>
              </a:solidFill>
            </a:endParaRPr>
          </a:p>
          <a:p>
            <a:pPr indent="0" lvl="0" marL="914400" marR="0" rtl="0" algn="l">
              <a:lnSpc>
                <a:spcPct val="150000"/>
              </a:lnSpc>
              <a:spcBef>
                <a:spcPts val="0"/>
              </a:spcBef>
              <a:spcAft>
                <a:spcPts val="0"/>
              </a:spcAft>
              <a:buNone/>
            </a:pPr>
            <a:r>
              <a:t/>
            </a:r>
            <a:endParaRPr sz="700">
              <a:solidFill>
                <a:srgbClr val="002455"/>
              </a:solidFill>
            </a:endParaRPr>
          </a:p>
          <a:p>
            <a:pPr indent="-342900" lvl="1" marL="1371600" marR="0" rtl="0" algn="l">
              <a:lnSpc>
                <a:spcPct val="150000"/>
              </a:lnSpc>
              <a:spcBef>
                <a:spcPts val="0"/>
              </a:spcBef>
              <a:spcAft>
                <a:spcPts val="0"/>
              </a:spcAft>
              <a:buClr>
                <a:srgbClr val="002455"/>
              </a:buClr>
              <a:buSzPts val="1800"/>
              <a:buChar char="○"/>
            </a:pPr>
            <a:r>
              <a:rPr lang="en-US" sz="1800">
                <a:solidFill>
                  <a:srgbClr val="002455"/>
                </a:solidFill>
              </a:rPr>
              <a:t>Increases chances of finding bugs </a:t>
            </a:r>
            <a:endParaRPr sz="1800">
              <a:solidFill>
                <a:srgbClr val="002455"/>
              </a:solidFill>
            </a:endParaRPr>
          </a:p>
          <a:p>
            <a:pPr indent="0" lvl="0" marL="914400" marR="0" rtl="0" algn="l">
              <a:lnSpc>
                <a:spcPct val="150000"/>
              </a:lnSpc>
              <a:spcBef>
                <a:spcPts val="0"/>
              </a:spcBef>
              <a:spcAft>
                <a:spcPts val="0"/>
              </a:spcAft>
              <a:buNone/>
            </a:pPr>
            <a:r>
              <a:t/>
            </a:r>
            <a:endParaRPr sz="700">
              <a:solidFill>
                <a:srgbClr val="002455"/>
              </a:solidFill>
            </a:endParaRPr>
          </a:p>
          <a:p>
            <a:pPr indent="-342900" lvl="0" marL="457200" marR="0" rtl="0" algn="l">
              <a:lnSpc>
                <a:spcPct val="150000"/>
              </a:lnSpc>
              <a:spcBef>
                <a:spcPts val="0"/>
              </a:spcBef>
              <a:spcAft>
                <a:spcPts val="0"/>
              </a:spcAft>
              <a:buClr>
                <a:srgbClr val="002455"/>
              </a:buClr>
              <a:buSzPts val="1800"/>
              <a:buChar char="●"/>
            </a:pPr>
            <a:r>
              <a:rPr lang="en-US" sz="1800">
                <a:solidFill>
                  <a:srgbClr val="002455"/>
                </a:solidFill>
              </a:rPr>
              <a:t>Allows for better usage of idle </a:t>
            </a:r>
            <a:r>
              <a:rPr lang="en-US" sz="1800">
                <a:solidFill>
                  <a:srgbClr val="002455"/>
                </a:solidFill>
              </a:rPr>
              <a:t>resources</a:t>
            </a:r>
            <a:endParaRPr sz="1800">
              <a:solidFill>
                <a:srgbClr val="002455"/>
              </a:solidFill>
            </a:endParaRPr>
          </a:p>
          <a:p>
            <a:pPr indent="0" lvl="0" marL="457200" marR="0" rtl="0" algn="l">
              <a:lnSpc>
                <a:spcPct val="150000"/>
              </a:lnSpc>
              <a:spcBef>
                <a:spcPts val="0"/>
              </a:spcBef>
              <a:spcAft>
                <a:spcPts val="0"/>
              </a:spcAft>
              <a:buNone/>
            </a:pPr>
            <a:r>
              <a:t/>
            </a:r>
            <a:endParaRPr sz="700">
              <a:solidFill>
                <a:srgbClr val="002455"/>
              </a:solidFill>
            </a:endParaRPr>
          </a:p>
          <a:p>
            <a:pPr indent="-342900" lvl="0" marL="457200" marR="0" rtl="0" algn="l">
              <a:lnSpc>
                <a:spcPct val="150000"/>
              </a:lnSpc>
              <a:spcBef>
                <a:spcPts val="0"/>
              </a:spcBef>
              <a:spcAft>
                <a:spcPts val="0"/>
              </a:spcAft>
              <a:buClr>
                <a:srgbClr val="002455"/>
              </a:buClr>
              <a:buSzPts val="1800"/>
              <a:buChar char="●"/>
            </a:pPr>
            <a:r>
              <a:rPr lang="en-US" sz="1800">
                <a:solidFill>
                  <a:srgbClr val="002455"/>
                </a:solidFill>
              </a:rPr>
              <a:t>Validate with logical language rather than directly instructing what to do</a:t>
            </a:r>
            <a:endParaRPr sz="1800">
              <a:solidFill>
                <a:srgbClr val="002455"/>
              </a:solidFill>
            </a:endParaRPr>
          </a:p>
        </p:txBody>
      </p:sp>
      <p:sp>
        <p:nvSpPr>
          <p:cNvPr id="300" name="Google Shape;300;p25"/>
          <p:cNvSpPr txBox="1"/>
          <p:nvPr/>
        </p:nvSpPr>
        <p:spPr>
          <a:xfrm>
            <a:off x="833400" y="1619725"/>
            <a:ext cx="5444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3466"/>
                </a:solidFill>
              </a:rPr>
              <a:t>How it Improves Validation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26"/>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307" name="Google Shape;307;p26"/>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Functional Requirements</a:t>
            </a:r>
            <a:endParaRPr sz="5400">
              <a:solidFill>
                <a:schemeClr val="lt1"/>
              </a:solidFill>
            </a:endParaRPr>
          </a:p>
        </p:txBody>
      </p:sp>
      <p:sp>
        <p:nvSpPr>
          <p:cNvPr id="308" name="Google Shape;308;p26"/>
          <p:cNvSpPr txBox="1"/>
          <p:nvPr/>
        </p:nvSpPr>
        <p:spPr>
          <a:xfrm>
            <a:off x="1656902" y="1643175"/>
            <a:ext cx="4881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Key Features</a:t>
            </a:r>
            <a:endParaRPr/>
          </a:p>
        </p:txBody>
      </p:sp>
      <p:sp>
        <p:nvSpPr>
          <p:cNvPr id="309" name="Google Shape;309;p26"/>
          <p:cNvSpPr txBox="1"/>
          <p:nvPr/>
        </p:nvSpPr>
        <p:spPr>
          <a:xfrm>
            <a:off x="1711678" y="2058978"/>
            <a:ext cx="6098700" cy="2295600"/>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002455"/>
              </a:buClr>
              <a:buSzPts val="1800"/>
              <a:buFont typeface="Arial"/>
              <a:buChar char="•"/>
            </a:pPr>
            <a:r>
              <a:rPr lang="en-US" sz="1800">
                <a:solidFill>
                  <a:srgbClr val="002455"/>
                </a:solidFill>
              </a:rPr>
              <a:t>Must be able to call NVMe CLI commands through Python</a:t>
            </a:r>
            <a:endParaRPr/>
          </a:p>
          <a:p>
            <a:pPr indent="-228600" lvl="0" marL="228600" marR="0" rtl="0" algn="l">
              <a:lnSpc>
                <a:spcPct val="90000"/>
              </a:lnSpc>
              <a:spcBef>
                <a:spcPts val="1000"/>
              </a:spcBef>
              <a:spcAft>
                <a:spcPts val="0"/>
              </a:spcAft>
              <a:buClr>
                <a:srgbClr val="002455"/>
              </a:buClr>
              <a:buSzPts val="1800"/>
              <a:buFont typeface="Arial"/>
              <a:buChar char="•"/>
            </a:pPr>
            <a:r>
              <a:rPr lang="en-US" sz="1800">
                <a:solidFill>
                  <a:srgbClr val="002455"/>
                </a:solidFill>
              </a:rPr>
              <a:t>Must be able to parse through TLA+ files in Python</a:t>
            </a:r>
            <a:endParaRPr sz="1800">
              <a:solidFill>
                <a:srgbClr val="002455"/>
              </a:solidFill>
            </a:endParaRPr>
          </a:p>
          <a:p>
            <a:pPr indent="-228600" lvl="0" marL="228600" marR="0" rtl="0" algn="l">
              <a:lnSpc>
                <a:spcPct val="90000"/>
              </a:lnSpc>
              <a:spcBef>
                <a:spcPts val="1000"/>
              </a:spcBef>
              <a:spcAft>
                <a:spcPts val="0"/>
              </a:spcAft>
              <a:buClr>
                <a:srgbClr val="002455"/>
              </a:buClr>
              <a:buSzPts val="1800"/>
              <a:buChar char="•"/>
            </a:pPr>
            <a:r>
              <a:rPr lang="en-US" sz="1800">
                <a:solidFill>
                  <a:srgbClr val="002455"/>
                </a:solidFill>
              </a:rPr>
              <a:t>Must be able to get logging information from NVMe-CLI commands</a:t>
            </a:r>
            <a:endParaRPr sz="1800">
              <a:solidFill>
                <a:srgbClr val="002455"/>
              </a:solidFill>
            </a:endParaRPr>
          </a:p>
          <a:p>
            <a:pPr indent="-228600" lvl="0" marL="228600" marR="0" rtl="0" algn="l">
              <a:lnSpc>
                <a:spcPct val="90000"/>
              </a:lnSpc>
              <a:spcBef>
                <a:spcPts val="1000"/>
              </a:spcBef>
              <a:spcAft>
                <a:spcPts val="0"/>
              </a:spcAft>
              <a:buClr>
                <a:srgbClr val="002455"/>
              </a:buClr>
              <a:buSzPts val="1800"/>
              <a:buChar char="•"/>
            </a:pPr>
            <a:r>
              <a:rPr lang="en-US" sz="1800">
                <a:solidFill>
                  <a:srgbClr val="002455"/>
                </a:solidFill>
              </a:rPr>
              <a:t>Randomise test keys for each command call</a:t>
            </a:r>
            <a:endParaRPr sz="1800">
              <a:solidFill>
                <a:srgbClr val="002455"/>
              </a:solidFill>
            </a:endParaRPr>
          </a:p>
          <a:p>
            <a:pPr indent="0" lvl="0" marL="457200" marR="0" rtl="0" algn="l">
              <a:lnSpc>
                <a:spcPct val="90000"/>
              </a:lnSpc>
              <a:spcBef>
                <a:spcPts val="1000"/>
              </a:spcBef>
              <a:spcAft>
                <a:spcPts val="0"/>
              </a:spcAft>
              <a:buNone/>
            </a:pPr>
            <a:r>
              <a:t/>
            </a:r>
            <a:endParaRPr/>
          </a:p>
        </p:txBody>
      </p:sp>
      <p:pic>
        <p:nvPicPr>
          <p:cNvPr id="310" name="Google Shape;310;p26"/>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sp>
        <p:nvSpPr>
          <p:cNvPr id="311" name="Google Shape;311;p2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grpSp>
        <p:nvGrpSpPr>
          <p:cNvPr id="312" name="Google Shape;312;p26"/>
          <p:cNvGrpSpPr/>
          <p:nvPr/>
        </p:nvGrpSpPr>
        <p:grpSpPr>
          <a:xfrm>
            <a:off x="3418696" y="4689502"/>
            <a:ext cx="3397881" cy="1104367"/>
            <a:chOff x="3071458" y="2013725"/>
            <a:chExt cx="2177849" cy="750300"/>
          </a:xfrm>
        </p:grpSpPr>
        <p:sp>
          <p:nvSpPr>
            <p:cNvPr id="313" name="Google Shape;313;p26"/>
            <p:cNvSpPr/>
            <p:nvPr/>
          </p:nvSpPr>
          <p:spPr>
            <a:xfrm flipH="1" rot="10800000">
              <a:off x="3071458" y="2013725"/>
              <a:ext cx="1944600" cy="750300"/>
            </a:xfrm>
            <a:prstGeom prst="round2DiagRect">
              <a:avLst>
                <a:gd fmla="val 0" name="adj1"/>
                <a:gd fmla="val 17764" name="adj2"/>
              </a:avLst>
            </a:prstGeom>
            <a:solidFill>
              <a:srgbClr val="307A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 name="Google Shape;314;p26"/>
            <p:cNvSpPr txBox="1"/>
            <p:nvPr/>
          </p:nvSpPr>
          <p:spPr>
            <a:xfrm>
              <a:off x="3771807" y="2217497"/>
              <a:ext cx="1477500" cy="459900"/>
            </a:xfrm>
            <a:prstGeom prst="rect">
              <a:avLst/>
            </a:prstGeom>
            <a:solidFill>
              <a:srgbClr val="307AF3"/>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parser.py</a:t>
              </a:r>
              <a:endParaRPr sz="1500">
                <a:solidFill>
                  <a:srgbClr val="FFFFFF"/>
                </a:solidFill>
                <a:latin typeface="Roboto"/>
                <a:ea typeface="Roboto"/>
                <a:cs typeface="Roboto"/>
                <a:sym typeface="Roboto"/>
              </a:endParaRPr>
            </a:p>
          </p:txBody>
        </p:sp>
      </p:grpSp>
      <p:grpSp>
        <p:nvGrpSpPr>
          <p:cNvPr id="315" name="Google Shape;315;p26"/>
          <p:cNvGrpSpPr/>
          <p:nvPr/>
        </p:nvGrpSpPr>
        <p:grpSpPr>
          <a:xfrm>
            <a:off x="384744" y="4689545"/>
            <a:ext cx="3033965" cy="1104371"/>
            <a:chOff x="1126863" y="2013875"/>
            <a:chExt cx="1944600" cy="1569600"/>
          </a:xfrm>
        </p:grpSpPr>
        <p:sp>
          <p:nvSpPr>
            <p:cNvPr id="316" name="Google Shape;316;p26"/>
            <p:cNvSpPr/>
            <p:nvPr/>
          </p:nvSpPr>
          <p:spPr>
            <a:xfrm>
              <a:off x="1126863" y="2013875"/>
              <a:ext cx="1944600" cy="1569600"/>
            </a:xfrm>
            <a:prstGeom prst="round2DiagRect">
              <a:avLst>
                <a:gd fmla="val 0" name="adj1"/>
                <a:gd fmla="val 17764" name="adj2"/>
              </a:avLst>
            </a:pr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 name="Google Shape;317;p26"/>
            <p:cNvSpPr txBox="1"/>
            <p:nvPr/>
          </p:nvSpPr>
          <p:spPr>
            <a:xfrm>
              <a:off x="1697746" y="2486129"/>
              <a:ext cx="1074300" cy="459900"/>
            </a:xfrm>
            <a:prstGeom prst="rect">
              <a:avLst/>
            </a:prstGeom>
            <a:solidFill>
              <a:srgbClr val="6D9EEB"/>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TLA+ File</a:t>
              </a:r>
              <a:endParaRPr sz="1500">
                <a:solidFill>
                  <a:srgbClr val="FFFFFF"/>
                </a:solidFill>
                <a:latin typeface="Roboto"/>
                <a:ea typeface="Roboto"/>
                <a:cs typeface="Roboto"/>
                <a:sym typeface="Roboto"/>
              </a:endParaRPr>
            </a:p>
          </p:txBody>
        </p:sp>
      </p:grpSp>
      <p:grpSp>
        <p:nvGrpSpPr>
          <p:cNvPr id="318" name="Google Shape;318;p26"/>
          <p:cNvGrpSpPr/>
          <p:nvPr/>
        </p:nvGrpSpPr>
        <p:grpSpPr>
          <a:xfrm>
            <a:off x="6449816" y="4689557"/>
            <a:ext cx="3659300" cy="1104371"/>
            <a:chOff x="5015938" y="1987597"/>
            <a:chExt cx="3984864" cy="1569600"/>
          </a:xfrm>
        </p:grpSpPr>
        <p:sp>
          <p:nvSpPr>
            <p:cNvPr id="319" name="Google Shape;319;p26"/>
            <p:cNvSpPr/>
            <p:nvPr/>
          </p:nvSpPr>
          <p:spPr>
            <a:xfrm>
              <a:off x="5015938" y="1987597"/>
              <a:ext cx="3001200" cy="1569600"/>
            </a:xfrm>
            <a:prstGeom prst="round2DiagRect">
              <a:avLst>
                <a:gd fmla="val 0" name="adj1"/>
                <a:gd fmla="val 17764"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320" name="Google Shape;320;p26"/>
            <p:cNvSpPr txBox="1"/>
            <p:nvPr/>
          </p:nvSpPr>
          <p:spPr>
            <a:xfrm>
              <a:off x="5999601" y="2393339"/>
              <a:ext cx="3001200" cy="504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nvme.py</a:t>
              </a:r>
              <a:endParaRPr sz="1500">
                <a:solidFill>
                  <a:srgbClr val="FFFFFF"/>
                </a:solidFill>
                <a:latin typeface="Roboto"/>
                <a:ea typeface="Roboto"/>
                <a:cs typeface="Roboto"/>
                <a:sym typeface="Roboto"/>
              </a:endParaRPr>
            </a:p>
          </p:txBody>
        </p:sp>
      </p:grpSp>
      <p:grpSp>
        <p:nvGrpSpPr>
          <p:cNvPr id="321" name="Google Shape;321;p26"/>
          <p:cNvGrpSpPr/>
          <p:nvPr/>
        </p:nvGrpSpPr>
        <p:grpSpPr>
          <a:xfrm>
            <a:off x="6256141" y="5032571"/>
            <a:ext cx="408051" cy="354596"/>
            <a:chOff x="4858109" y="2631368"/>
            <a:chExt cx="316442" cy="315000"/>
          </a:xfrm>
        </p:grpSpPr>
        <p:sp>
          <p:nvSpPr>
            <p:cNvPr id="322" name="Google Shape;322;p26"/>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 name="Google Shape;323;p26"/>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grpSp>
      <p:grpSp>
        <p:nvGrpSpPr>
          <p:cNvPr id="324" name="Google Shape;324;p26"/>
          <p:cNvGrpSpPr/>
          <p:nvPr/>
        </p:nvGrpSpPr>
        <p:grpSpPr>
          <a:xfrm>
            <a:off x="3238451" y="5032579"/>
            <a:ext cx="408051" cy="354596"/>
            <a:chOff x="4858109" y="2631368"/>
            <a:chExt cx="316442" cy="315000"/>
          </a:xfrm>
        </p:grpSpPr>
        <p:sp>
          <p:nvSpPr>
            <p:cNvPr id="325" name="Google Shape;325;p26"/>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 name="Google Shape;326;p26"/>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grpSp>
      <p:sp>
        <p:nvSpPr>
          <p:cNvPr id="327" name="Google Shape;327;p26"/>
          <p:cNvSpPr txBox="1"/>
          <p:nvPr/>
        </p:nvSpPr>
        <p:spPr>
          <a:xfrm>
            <a:off x="4967227" y="4068988"/>
            <a:ext cx="29859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003466"/>
                </a:solidFill>
                <a:latin typeface="Calibri"/>
                <a:ea typeface="Calibri"/>
                <a:cs typeface="Calibri"/>
                <a:sym typeface="Calibri"/>
              </a:rPr>
              <a:t>Implementation</a:t>
            </a:r>
            <a:endParaRPr b="1" sz="2400">
              <a:solidFill>
                <a:srgbClr val="003466"/>
              </a:solidFill>
              <a:latin typeface="Calibri"/>
              <a:ea typeface="Calibri"/>
              <a:cs typeface="Calibri"/>
              <a:sym typeface="Calibri"/>
            </a:endParaRPr>
          </a:p>
        </p:txBody>
      </p:sp>
      <p:grpSp>
        <p:nvGrpSpPr>
          <p:cNvPr id="328" name="Google Shape;328;p26"/>
          <p:cNvGrpSpPr/>
          <p:nvPr/>
        </p:nvGrpSpPr>
        <p:grpSpPr>
          <a:xfrm>
            <a:off x="9147825" y="4689544"/>
            <a:ext cx="3659775" cy="1104371"/>
            <a:chOff x="4932441" y="1987597"/>
            <a:chExt cx="3985381" cy="1569600"/>
          </a:xfrm>
        </p:grpSpPr>
        <p:sp>
          <p:nvSpPr>
            <p:cNvPr id="329" name="Google Shape;329;p26"/>
            <p:cNvSpPr/>
            <p:nvPr/>
          </p:nvSpPr>
          <p:spPr>
            <a:xfrm>
              <a:off x="4932441" y="1987597"/>
              <a:ext cx="3001200" cy="1569600"/>
            </a:xfrm>
            <a:prstGeom prst="round2DiagRect">
              <a:avLst>
                <a:gd fmla="val 0" name="adj1"/>
                <a:gd fmla="val 17764" name="adj2"/>
              </a:avLst>
            </a:prstGeom>
            <a:solidFill>
              <a:srgbClr val="0942A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330" name="Google Shape;330;p26"/>
            <p:cNvSpPr txBox="1"/>
            <p:nvPr/>
          </p:nvSpPr>
          <p:spPr>
            <a:xfrm>
              <a:off x="5916622" y="2393339"/>
              <a:ext cx="3001200" cy="504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logging.py</a:t>
              </a:r>
              <a:endParaRPr sz="1500">
                <a:solidFill>
                  <a:srgbClr val="FFFFFF"/>
                </a:solidFill>
                <a:latin typeface="Roboto"/>
                <a:ea typeface="Roboto"/>
                <a:cs typeface="Roboto"/>
                <a:sym typeface="Roboto"/>
              </a:endParaRPr>
            </a:p>
          </p:txBody>
        </p:sp>
      </p:grpSp>
      <p:grpSp>
        <p:nvGrpSpPr>
          <p:cNvPr id="331" name="Google Shape;331;p26"/>
          <p:cNvGrpSpPr/>
          <p:nvPr/>
        </p:nvGrpSpPr>
        <p:grpSpPr>
          <a:xfrm>
            <a:off x="8989516" y="5064434"/>
            <a:ext cx="408051" cy="354596"/>
            <a:chOff x="4858109" y="2631368"/>
            <a:chExt cx="316442" cy="315000"/>
          </a:xfrm>
        </p:grpSpPr>
        <p:sp>
          <p:nvSpPr>
            <p:cNvPr id="332" name="Google Shape;332;p26"/>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 name="Google Shape;333;p26"/>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40" name="Google Shape;340;p27"/>
          <p:cNvPicPr preferRelativeResize="0"/>
          <p:nvPr/>
        </p:nvPicPr>
        <p:blipFill>
          <a:blip r:embed="rId3">
            <a:alphaModFix/>
          </a:blip>
          <a:stretch>
            <a:fillRect/>
          </a:stretch>
        </p:blipFill>
        <p:spPr>
          <a:xfrm>
            <a:off x="1367425" y="76200"/>
            <a:ext cx="9986382" cy="6705600"/>
          </a:xfrm>
          <a:prstGeom prst="rect">
            <a:avLst/>
          </a:prstGeom>
          <a:noFill/>
          <a:ln>
            <a:noFill/>
          </a:ln>
        </p:spPr>
      </p:pic>
      <p:sp>
        <p:nvSpPr>
          <p:cNvPr id="341" name="Google Shape;341;p27"/>
          <p:cNvSpPr txBox="1"/>
          <p:nvPr/>
        </p:nvSpPr>
        <p:spPr>
          <a:xfrm>
            <a:off x="428275" y="5754900"/>
            <a:ext cx="59376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chemeClr val="dk1"/>
                </a:solidFill>
                <a:latin typeface="Calibri"/>
                <a:ea typeface="Calibri"/>
                <a:cs typeface="Calibri"/>
                <a:sym typeface="Calibri"/>
              </a:rPr>
              <a:t>Architecture</a:t>
            </a:r>
            <a:r>
              <a:rPr b="1" lang="en-US" sz="3700">
                <a:solidFill>
                  <a:schemeClr val="dk1"/>
                </a:solidFill>
                <a:latin typeface="Calibri"/>
                <a:ea typeface="Calibri"/>
                <a:cs typeface="Calibri"/>
                <a:sym typeface="Calibri"/>
              </a:rPr>
              <a:t> Overview</a:t>
            </a:r>
            <a:endParaRPr b="1" sz="37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28"/>
          <p:cNvPicPr preferRelativeResize="0"/>
          <p:nvPr/>
        </p:nvPicPr>
        <p:blipFill rotWithShape="1">
          <a:blip r:embed="rId3">
            <a:alphaModFix/>
          </a:blip>
          <a:srcRect b="0" l="0" r="0" t="0"/>
          <a:stretch/>
        </p:blipFill>
        <p:spPr>
          <a:xfrm>
            <a:off x="6350" y="0"/>
            <a:ext cx="12179303" cy="1348550"/>
          </a:xfrm>
          <a:prstGeom prst="rect">
            <a:avLst/>
          </a:prstGeom>
          <a:noFill/>
          <a:ln>
            <a:noFill/>
          </a:ln>
        </p:spPr>
      </p:pic>
      <p:sp>
        <p:nvSpPr>
          <p:cNvPr id="348" name="Google Shape;348;p28"/>
          <p:cNvSpPr txBox="1"/>
          <p:nvPr>
            <p:ph type="title"/>
          </p:nvPr>
        </p:nvSpPr>
        <p:spPr>
          <a:xfrm>
            <a:off x="838205" y="1363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Implementation Details </a:t>
            </a:r>
            <a:endParaRPr sz="5400">
              <a:solidFill>
                <a:schemeClr val="lt1"/>
              </a:solidFill>
            </a:endParaRPr>
          </a:p>
        </p:txBody>
      </p:sp>
      <p:sp>
        <p:nvSpPr>
          <p:cNvPr id="349" name="Google Shape;349;p28"/>
          <p:cNvSpPr txBox="1"/>
          <p:nvPr/>
        </p:nvSpPr>
        <p:spPr>
          <a:xfrm>
            <a:off x="8240601" y="1696700"/>
            <a:ext cx="2184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TLA+ Parsing</a:t>
            </a:r>
            <a:endParaRPr/>
          </a:p>
        </p:txBody>
      </p:sp>
      <p:sp>
        <p:nvSpPr>
          <p:cNvPr id="350" name="Google Shape;350;p28"/>
          <p:cNvSpPr txBox="1"/>
          <p:nvPr/>
        </p:nvSpPr>
        <p:spPr>
          <a:xfrm>
            <a:off x="499753" y="2700528"/>
            <a:ext cx="6098700" cy="663900"/>
          </a:xfrm>
          <a:prstGeom prst="rect">
            <a:avLst/>
          </a:prstGeom>
          <a:noFill/>
          <a:ln>
            <a:noFill/>
          </a:ln>
        </p:spPr>
        <p:txBody>
          <a:bodyPr anchorCtr="0" anchor="t" bIns="45700" lIns="91425" spcFirstLastPara="1" rIns="91425" wrap="square" tIns="45700">
            <a:spAutoFit/>
          </a:bodyPr>
          <a:lstStyle/>
          <a:p>
            <a:pPr indent="0" lvl="0" marL="457200" marR="0" rtl="0" algn="l">
              <a:lnSpc>
                <a:spcPct val="90000"/>
              </a:lnSpc>
              <a:spcBef>
                <a:spcPts val="1000"/>
              </a:spcBef>
              <a:spcAft>
                <a:spcPts val="0"/>
              </a:spcAft>
              <a:buNone/>
            </a:pPr>
            <a:r>
              <a:t/>
            </a:r>
            <a:endParaRPr sz="1800">
              <a:solidFill>
                <a:srgbClr val="002455"/>
              </a:solidFill>
            </a:endParaRPr>
          </a:p>
          <a:p>
            <a:pPr indent="0" lvl="0" marL="457200" marR="0" rtl="0" algn="l">
              <a:lnSpc>
                <a:spcPct val="90000"/>
              </a:lnSpc>
              <a:spcBef>
                <a:spcPts val="1000"/>
              </a:spcBef>
              <a:spcAft>
                <a:spcPts val="0"/>
              </a:spcAft>
              <a:buNone/>
            </a:pPr>
            <a:r>
              <a:t/>
            </a:r>
            <a:endParaRPr/>
          </a:p>
        </p:txBody>
      </p:sp>
      <p:sp>
        <p:nvSpPr>
          <p:cNvPr id="351" name="Google Shape;351;p2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sp>
        <p:nvSpPr>
          <p:cNvPr id="352" name="Google Shape;352;p28"/>
          <p:cNvSpPr txBox="1"/>
          <p:nvPr/>
        </p:nvSpPr>
        <p:spPr>
          <a:xfrm>
            <a:off x="8112300" y="4065775"/>
            <a:ext cx="4079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NVMe-CLI command calls</a:t>
            </a:r>
            <a:endParaRPr/>
          </a:p>
        </p:txBody>
      </p:sp>
      <p:sp>
        <p:nvSpPr>
          <p:cNvPr id="353" name="Google Shape;353;p28"/>
          <p:cNvSpPr txBox="1"/>
          <p:nvPr/>
        </p:nvSpPr>
        <p:spPr>
          <a:xfrm>
            <a:off x="8240600" y="2047875"/>
            <a:ext cx="3712800" cy="1729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Takes TLA+ output, deconstructs it into python variables and arguments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Notes special variables like result, nvme and ssd which changes how the simulator will submit commands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Sends final command to nvme.py</a:t>
            </a:r>
            <a:endParaRPr sz="1600">
              <a:solidFill>
                <a:schemeClr val="dk1"/>
              </a:solidFill>
              <a:latin typeface="Calibri"/>
              <a:ea typeface="Calibri"/>
              <a:cs typeface="Calibri"/>
              <a:sym typeface="Calibri"/>
            </a:endParaRPr>
          </a:p>
        </p:txBody>
      </p:sp>
      <p:sp>
        <p:nvSpPr>
          <p:cNvPr id="354" name="Google Shape;354;p28"/>
          <p:cNvSpPr txBox="1"/>
          <p:nvPr/>
        </p:nvSpPr>
        <p:spPr>
          <a:xfrm>
            <a:off x="8240600" y="4527475"/>
            <a:ext cx="3712800" cy="1729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Based on input command, decides </a:t>
            </a:r>
            <a:r>
              <a:rPr lang="en-US" sz="1600">
                <a:solidFill>
                  <a:schemeClr val="dk1"/>
                </a:solidFill>
                <a:latin typeface="Calibri"/>
                <a:ea typeface="Calibri"/>
                <a:cs typeface="Calibri"/>
                <a:sym typeface="Calibri"/>
              </a:rPr>
              <a:t>whether</a:t>
            </a:r>
            <a:r>
              <a:rPr lang="en-US" sz="1600">
                <a:solidFill>
                  <a:schemeClr val="dk1"/>
                </a:solidFill>
                <a:latin typeface="Calibri"/>
                <a:ea typeface="Calibri"/>
                <a:cs typeface="Calibri"/>
                <a:sym typeface="Calibri"/>
              </a:rPr>
              <a:t> to submit an admin or IO command</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Uses system libraries to submit CLI commands</a:t>
            </a:r>
            <a:endParaRPr sz="1600">
              <a:solidFill>
                <a:schemeClr val="dk1"/>
              </a:solidFill>
              <a:latin typeface="Calibri"/>
              <a:ea typeface="Calibri"/>
              <a:cs typeface="Calibri"/>
              <a:sym typeface="Calibri"/>
            </a:endParaRPr>
          </a:p>
        </p:txBody>
      </p:sp>
      <p:pic>
        <p:nvPicPr>
          <p:cNvPr id="355" name="Google Shape;355;p28" title="dr34.drawio.png"/>
          <p:cNvPicPr preferRelativeResize="0"/>
          <p:nvPr/>
        </p:nvPicPr>
        <p:blipFill>
          <a:blip r:embed="rId4">
            <a:alphaModFix/>
          </a:blip>
          <a:stretch>
            <a:fillRect/>
          </a:stretch>
        </p:blipFill>
        <p:spPr>
          <a:xfrm>
            <a:off x="0" y="1449438"/>
            <a:ext cx="8112301" cy="54444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29"/>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362" name="Google Shape;362;p29"/>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Default Command Call</a:t>
            </a:r>
            <a:endParaRPr>
              <a:solidFill>
                <a:schemeClr val="lt1"/>
              </a:solidFill>
            </a:endParaRPr>
          </a:p>
        </p:txBody>
      </p:sp>
      <p:sp>
        <p:nvSpPr>
          <p:cNvPr id="363" name="Google Shape;363;p29"/>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364" name="Google Shape;364;p29"/>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365" name="Google Shape;365;p2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366" name="Google Shape;366;p29"/>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367" name="Google Shape;367;p29"/>
          <p:cNvPicPr preferRelativeResize="0"/>
          <p:nvPr/>
        </p:nvPicPr>
        <p:blipFill>
          <a:blip r:embed="rId5">
            <a:alphaModFix/>
          </a:blip>
          <a:stretch>
            <a:fillRect/>
          </a:stretch>
        </p:blipFill>
        <p:spPr>
          <a:xfrm>
            <a:off x="0" y="1474250"/>
            <a:ext cx="12179300" cy="49158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30"/>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374" name="Google Shape;374;p30"/>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375" name="Google Shape;375;p30"/>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Command Execution</a:t>
            </a:r>
            <a:endParaRPr>
              <a:solidFill>
                <a:schemeClr val="lt1"/>
              </a:solidFill>
            </a:endParaRPr>
          </a:p>
        </p:txBody>
      </p:sp>
      <p:sp>
        <p:nvSpPr>
          <p:cNvPr id="376" name="Google Shape;376;p30"/>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377" name="Google Shape;377;p3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378" name="Google Shape;378;p30"/>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379" name="Google Shape;379;p30"/>
          <p:cNvPicPr preferRelativeResize="0"/>
          <p:nvPr/>
        </p:nvPicPr>
        <p:blipFill>
          <a:blip r:embed="rId5">
            <a:alphaModFix/>
          </a:blip>
          <a:stretch>
            <a:fillRect/>
          </a:stretch>
        </p:blipFill>
        <p:spPr>
          <a:xfrm>
            <a:off x="0" y="1474250"/>
            <a:ext cx="12179300" cy="4915863"/>
          </a:xfrm>
          <a:prstGeom prst="rect">
            <a:avLst/>
          </a:prstGeom>
          <a:noFill/>
          <a:ln>
            <a:noFill/>
          </a:ln>
        </p:spPr>
      </p:pic>
      <p:pic>
        <p:nvPicPr>
          <p:cNvPr id="380" name="Google Shape;380;p30"/>
          <p:cNvPicPr preferRelativeResize="0"/>
          <p:nvPr/>
        </p:nvPicPr>
        <p:blipFill>
          <a:blip r:embed="rId6">
            <a:alphaModFix/>
          </a:blip>
          <a:stretch>
            <a:fillRect/>
          </a:stretch>
        </p:blipFill>
        <p:spPr>
          <a:xfrm>
            <a:off x="0" y="1440475"/>
            <a:ext cx="12192000" cy="4915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31"/>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387" name="Google Shape;387;p31"/>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388" name="Google Shape;388;p31"/>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Default</a:t>
            </a:r>
            <a:r>
              <a:rPr lang="en-US">
                <a:solidFill>
                  <a:schemeClr val="lt1"/>
                </a:solidFill>
              </a:rPr>
              <a:t> Line Length</a:t>
            </a:r>
            <a:endParaRPr>
              <a:solidFill>
                <a:schemeClr val="lt1"/>
              </a:solidFill>
            </a:endParaRPr>
          </a:p>
        </p:txBody>
      </p:sp>
      <p:sp>
        <p:nvSpPr>
          <p:cNvPr id="389" name="Google Shape;389;p31"/>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390" name="Google Shape;390;p3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391" name="Google Shape;391;p31"/>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392" name="Google Shape;392;p31"/>
          <p:cNvPicPr preferRelativeResize="0"/>
          <p:nvPr/>
        </p:nvPicPr>
        <p:blipFill>
          <a:blip r:embed="rId5">
            <a:alphaModFix/>
          </a:blip>
          <a:stretch>
            <a:fillRect/>
          </a:stretch>
        </p:blipFill>
        <p:spPr>
          <a:xfrm>
            <a:off x="0" y="1474250"/>
            <a:ext cx="12179300" cy="4915863"/>
          </a:xfrm>
          <a:prstGeom prst="rect">
            <a:avLst/>
          </a:prstGeom>
          <a:noFill/>
          <a:ln>
            <a:noFill/>
          </a:ln>
        </p:spPr>
      </p:pic>
      <p:pic>
        <p:nvPicPr>
          <p:cNvPr id="393" name="Google Shape;393;p31"/>
          <p:cNvPicPr preferRelativeResize="0"/>
          <p:nvPr/>
        </p:nvPicPr>
        <p:blipFill>
          <a:blip r:embed="rId6">
            <a:alphaModFix/>
          </a:blip>
          <a:stretch>
            <a:fillRect/>
          </a:stretch>
        </p:blipFill>
        <p:spPr>
          <a:xfrm>
            <a:off x="0" y="1440475"/>
            <a:ext cx="12192000" cy="4915875"/>
          </a:xfrm>
          <a:prstGeom prst="rect">
            <a:avLst/>
          </a:prstGeom>
          <a:noFill/>
          <a:ln>
            <a:noFill/>
          </a:ln>
        </p:spPr>
      </p:pic>
      <p:pic>
        <p:nvPicPr>
          <p:cNvPr id="394" name="Google Shape;394;p31"/>
          <p:cNvPicPr preferRelativeResize="0"/>
          <p:nvPr/>
        </p:nvPicPr>
        <p:blipFill>
          <a:blip r:embed="rId7">
            <a:alphaModFix/>
          </a:blip>
          <a:stretch>
            <a:fillRect/>
          </a:stretch>
        </p:blipFill>
        <p:spPr>
          <a:xfrm>
            <a:off x="0" y="1474246"/>
            <a:ext cx="12191999" cy="3545009"/>
          </a:xfrm>
          <a:prstGeom prst="rect">
            <a:avLst/>
          </a:prstGeom>
          <a:noFill/>
          <a:ln>
            <a:noFill/>
          </a:ln>
        </p:spPr>
      </p:pic>
      <p:pic>
        <p:nvPicPr>
          <p:cNvPr id="395" name="Google Shape;395;p31"/>
          <p:cNvPicPr preferRelativeResize="0"/>
          <p:nvPr/>
        </p:nvPicPr>
        <p:blipFill>
          <a:blip r:embed="rId8">
            <a:alphaModFix/>
          </a:blip>
          <a:stretch>
            <a:fillRect/>
          </a:stretch>
        </p:blipFill>
        <p:spPr>
          <a:xfrm>
            <a:off x="0" y="1440475"/>
            <a:ext cx="12191999" cy="4915875"/>
          </a:xfrm>
          <a:prstGeom prst="rect">
            <a:avLst/>
          </a:prstGeom>
          <a:noFill/>
          <a:ln>
            <a:noFill/>
          </a:ln>
        </p:spPr>
      </p:pic>
      <p:pic>
        <p:nvPicPr>
          <p:cNvPr id="396" name="Google Shape;396;p31"/>
          <p:cNvPicPr preferRelativeResize="0"/>
          <p:nvPr/>
        </p:nvPicPr>
        <p:blipFill>
          <a:blip r:embed="rId9">
            <a:alphaModFix/>
          </a:blip>
          <a:stretch>
            <a:fillRect/>
          </a:stretch>
        </p:blipFill>
        <p:spPr>
          <a:xfrm>
            <a:off x="6350" y="1440475"/>
            <a:ext cx="12191999" cy="4915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4"/>
          <p:cNvPicPr preferRelativeResize="0"/>
          <p:nvPr/>
        </p:nvPicPr>
        <p:blipFill rotWithShape="1">
          <a:blip r:embed="rId4">
            <a:alphaModFix/>
          </a:blip>
          <a:srcRect b="0" l="0" r="0" t="0"/>
          <a:stretch/>
        </p:blipFill>
        <p:spPr>
          <a:xfrm>
            <a:off x="6350" y="0"/>
            <a:ext cx="12179303" cy="1879600"/>
          </a:xfrm>
          <a:prstGeom prst="rect">
            <a:avLst/>
          </a:prstGeom>
          <a:noFill/>
          <a:ln>
            <a:noFill/>
          </a:ln>
        </p:spPr>
      </p:pic>
      <p:sp>
        <p:nvSpPr>
          <p:cNvPr id="104" name="Google Shape;104;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lang="en-US" sz="5400">
                <a:solidFill>
                  <a:schemeClr val="lt1"/>
                </a:solidFill>
              </a:rPr>
              <a:t>More About The Team</a:t>
            </a:r>
            <a:endParaRPr sz="5400">
              <a:solidFill>
                <a:schemeClr val="lt1"/>
              </a:solidFill>
            </a:endParaRPr>
          </a:p>
        </p:txBody>
      </p:sp>
      <p:sp>
        <p:nvSpPr>
          <p:cNvPr id="105" name="Google Shape;105;p14"/>
          <p:cNvSpPr txBox="1"/>
          <p:nvPr/>
        </p:nvSpPr>
        <p:spPr>
          <a:xfrm>
            <a:off x="833405" y="2488182"/>
            <a:ext cx="4881600" cy="14046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p:txBody>
      </p:sp>
      <p:sp>
        <p:nvSpPr>
          <p:cNvPr id="106" name="Google Shape;106;p14"/>
          <p:cNvSpPr txBox="1"/>
          <p:nvPr/>
        </p:nvSpPr>
        <p:spPr>
          <a:xfrm>
            <a:off x="833405" y="3892653"/>
            <a:ext cx="49656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1000"/>
              </a:spcBef>
              <a:spcAft>
                <a:spcPts val="0"/>
              </a:spcAft>
              <a:buNone/>
            </a:pPr>
            <a:r>
              <a:t/>
            </a:r>
            <a:endParaRPr sz="1800">
              <a:solidFill>
                <a:srgbClr val="003466"/>
              </a:solidFill>
            </a:endParaRPr>
          </a:p>
        </p:txBody>
      </p:sp>
      <p:pic>
        <p:nvPicPr>
          <p:cNvPr id="107" name="Google Shape;107;p14"/>
          <p:cNvPicPr preferRelativeResize="0"/>
          <p:nvPr/>
        </p:nvPicPr>
        <p:blipFill rotWithShape="1">
          <a:blip r:embed="rId5">
            <a:alphaModFix/>
          </a:blip>
          <a:srcRect b="0" l="0" r="0" t="0"/>
          <a:stretch/>
        </p:blipFill>
        <p:spPr>
          <a:xfrm>
            <a:off x="3854647" y="6494801"/>
            <a:ext cx="4473114" cy="160178"/>
          </a:xfrm>
          <a:prstGeom prst="rect">
            <a:avLst/>
          </a:prstGeom>
          <a:noFill/>
          <a:ln>
            <a:noFill/>
          </a:ln>
        </p:spPr>
      </p:pic>
      <p:sp>
        <p:nvSpPr>
          <p:cNvPr id="108" name="Google Shape;108;p1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9" name="Google Shape;109;p14"/>
          <p:cNvPicPr preferRelativeResize="0"/>
          <p:nvPr/>
        </p:nvPicPr>
        <p:blipFill>
          <a:blip r:embed="rId6">
            <a:alphaModFix/>
          </a:blip>
          <a:stretch>
            <a:fillRect/>
          </a:stretch>
        </p:blipFill>
        <p:spPr>
          <a:xfrm>
            <a:off x="550925" y="2505075"/>
            <a:ext cx="2488001" cy="2764800"/>
          </a:xfrm>
          <a:prstGeom prst="rect">
            <a:avLst/>
          </a:prstGeom>
          <a:noFill/>
          <a:ln>
            <a:noFill/>
          </a:ln>
        </p:spPr>
      </p:pic>
      <p:pic>
        <p:nvPicPr>
          <p:cNvPr id="110" name="Google Shape;110;p14"/>
          <p:cNvPicPr preferRelativeResize="0"/>
          <p:nvPr/>
        </p:nvPicPr>
        <p:blipFill>
          <a:blip r:embed="rId7">
            <a:alphaModFix/>
          </a:blip>
          <a:stretch>
            <a:fillRect/>
          </a:stretch>
        </p:blipFill>
        <p:spPr>
          <a:xfrm>
            <a:off x="3385913" y="2505075"/>
            <a:ext cx="2488001" cy="2764800"/>
          </a:xfrm>
          <a:prstGeom prst="rect">
            <a:avLst/>
          </a:prstGeom>
          <a:noFill/>
          <a:ln>
            <a:noFill/>
          </a:ln>
        </p:spPr>
      </p:pic>
      <p:pic>
        <p:nvPicPr>
          <p:cNvPr id="111" name="Google Shape;111;p14"/>
          <p:cNvPicPr preferRelativeResize="0"/>
          <p:nvPr/>
        </p:nvPicPr>
        <p:blipFill>
          <a:blip r:embed="rId8">
            <a:alphaModFix/>
          </a:blip>
          <a:stretch>
            <a:fillRect/>
          </a:stretch>
        </p:blipFill>
        <p:spPr>
          <a:xfrm>
            <a:off x="6220925" y="2496625"/>
            <a:ext cx="2488002" cy="2764230"/>
          </a:xfrm>
          <a:prstGeom prst="rect">
            <a:avLst/>
          </a:prstGeom>
          <a:noFill/>
          <a:ln>
            <a:noFill/>
          </a:ln>
        </p:spPr>
      </p:pic>
      <p:pic>
        <p:nvPicPr>
          <p:cNvPr id="112" name="Google Shape;112;p14"/>
          <p:cNvPicPr preferRelativeResize="0"/>
          <p:nvPr/>
        </p:nvPicPr>
        <p:blipFill>
          <a:blip r:embed="rId9">
            <a:alphaModFix/>
          </a:blip>
          <a:stretch>
            <a:fillRect/>
          </a:stretch>
        </p:blipFill>
        <p:spPr>
          <a:xfrm>
            <a:off x="9146575" y="2513525"/>
            <a:ext cx="2488000" cy="2764800"/>
          </a:xfrm>
          <a:prstGeom prst="rect">
            <a:avLst/>
          </a:prstGeom>
          <a:noFill/>
          <a:ln>
            <a:noFill/>
          </a:ln>
        </p:spPr>
      </p:pic>
      <p:sp>
        <p:nvSpPr>
          <p:cNvPr id="113" name="Google Shape;113;p14"/>
          <p:cNvSpPr txBox="1"/>
          <p:nvPr/>
        </p:nvSpPr>
        <p:spPr>
          <a:xfrm>
            <a:off x="797725" y="1915400"/>
            <a:ext cx="19944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Carter Kaess</a:t>
            </a:r>
            <a:endParaRPr sz="2800">
              <a:solidFill>
                <a:schemeClr val="dk1"/>
              </a:solidFill>
              <a:latin typeface="Calibri"/>
              <a:ea typeface="Calibri"/>
              <a:cs typeface="Calibri"/>
              <a:sym typeface="Calibri"/>
            </a:endParaRPr>
          </a:p>
        </p:txBody>
      </p:sp>
      <p:sp>
        <p:nvSpPr>
          <p:cNvPr id="114" name="Google Shape;114;p14"/>
          <p:cNvSpPr txBox="1"/>
          <p:nvPr/>
        </p:nvSpPr>
        <p:spPr>
          <a:xfrm>
            <a:off x="550925" y="5494450"/>
            <a:ext cx="2487900" cy="77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Recorder &amp;</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TLA+ model maker</a:t>
            </a:r>
            <a:endParaRPr sz="1800">
              <a:solidFill>
                <a:schemeClr val="dk1"/>
              </a:solidFill>
              <a:latin typeface="Calibri"/>
              <a:ea typeface="Calibri"/>
              <a:cs typeface="Calibri"/>
              <a:sym typeface="Calibri"/>
            </a:endParaRPr>
          </a:p>
        </p:txBody>
      </p:sp>
      <p:sp>
        <p:nvSpPr>
          <p:cNvPr id="115" name="Google Shape;115;p14"/>
          <p:cNvSpPr txBox="1"/>
          <p:nvPr/>
        </p:nvSpPr>
        <p:spPr>
          <a:xfrm>
            <a:off x="3274325" y="5494450"/>
            <a:ext cx="24879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Logging Specialist &amp; TLA+ model maker</a:t>
            </a:r>
            <a:endParaRPr sz="1800">
              <a:solidFill>
                <a:schemeClr val="dk1"/>
              </a:solidFill>
              <a:latin typeface="Calibri"/>
              <a:ea typeface="Calibri"/>
              <a:cs typeface="Calibri"/>
              <a:sym typeface="Calibri"/>
            </a:endParaRPr>
          </a:p>
        </p:txBody>
      </p:sp>
      <p:sp>
        <p:nvSpPr>
          <p:cNvPr id="116" name="Google Shape;116;p14"/>
          <p:cNvSpPr txBox="1"/>
          <p:nvPr/>
        </p:nvSpPr>
        <p:spPr>
          <a:xfrm>
            <a:off x="3386025" y="1599375"/>
            <a:ext cx="2487900" cy="9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Charles (Chas) Diaz</a:t>
            </a:r>
            <a:endParaRPr sz="2800">
              <a:solidFill>
                <a:schemeClr val="dk1"/>
              </a:solidFill>
              <a:latin typeface="Calibri"/>
              <a:ea typeface="Calibri"/>
              <a:cs typeface="Calibri"/>
              <a:sym typeface="Calibri"/>
            </a:endParaRPr>
          </a:p>
        </p:txBody>
      </p:sp>
      <p:sp>
        <p:nvSpPr>
          <p:cNvPr id="117" name="Google Shape;117;p14"/>
          <p:cNvSpPr txBox="1"/>
          <p:nvPr/>
        </p:nvSpPr>
        <p:spPr>
          <a:xfrm>
            <a:off x="9146750" y="5521475"/>
            <a:ext cx="2487900" cy="82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Team Lead &amp; </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Testing Designer</a:t>
            </a:r>
            <a:endParaRPr sz="1800">
              <a:solidFill>
                <a:schemeClr val="dk1"/>
              </a:solidFill>
              <a:latin typeface="Calibri"/>
              <a:ea typeface="Calibri"/>
              <a:cs typeface="Calibri"/>
              <a:sym typeface="Calibri"/>
            </a:endParaRPr>
          </a:p>
        </p:txBody>
      </p:sp>
      <p:sp>
        <p:nvSpPr>
          <p:cNvPr id="118" name="Google Shape;118;p14"/>
          <p:cNvSpPr txBox="1"/>
          <p:nvPr/>
        </p:nvSpPr>
        <p:spPr>
          <a:xfrm>
            <a:off x="6397376" y="1911175"/>
            <a:ext cx="21351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Connor Aiton</a:t>
            </a:r>
            <a:endParaRPr sz="2800">
              <a:solidFill>
                <a:schemeClr val="dk1"/>
              </a:solidFill>
              <a:latin typeface="Calibri"/>
              <a:ea typeface="Calibri"/>
              <a:cs typeface="Calibri"/>
              <a:sym typeface="Calibri"/>
            </a:endParaRPr>
          </a:p>
        </p:txBody>
      </p:sp>
      <p:sp>
        <p:nvSpPr>
          <p:cNvPr id="119" name="Google Shape;119;p14"/>
          <p:cNvSpPr txBox="1"/>
          <p:nvPr/>
        </p:nvSpPr>
        <p:spPr>
          <a:xfrm>
            <a:off x="9004550" y="1919625"/>
            <a:ext cx="28593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Charles Descamps</a:t>
            </a:r>
            <a:endParaRPr sz="2800">
              <a:solidFill>
                <a:schemeClr val="dk1"/>
              </a:solidFill>
              <a:latin typeface="Calibri"/>
              <a:ea typeface="Calibri"/>
              <a:cs typeface="Calibri"/>
              <a:sym typeface="Calibri"/>
            </a:endParaRPr>
          </a:p>
        </p:txBody>
      </p:sp>
      <p:sp>
        <p:nvSpPr>
          <p:cNvPr id="120" name="Google Shape;120;p14"/>
          <p:cNvSpPr txBox="1"/>
          <p:nvPr/>
        </p:nvSpPr>
        <p:spPr>
          <a:xfrm>
            <a:off x="6210525" y="5494450"/>
            <a:ext cx="2487900" cy="77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Architect</a:t>
            </a:r>
            <a:r>
              <a:rPr lang="en-US" sz="1800">
                <a:solidFill>
                  <a:schemeClr val="dk1"/>
                </a:solidFill>
                <a:latin typeface="Calibri"/>
                <a:ea typeface="Calibri"/>
                <a:cs typeface="Calibri"/>
                <a:sym typeface="Calibri"/>
              </a:rPr>
              <a:t> &amp; </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Release Manager</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32"/>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403" name="Google Shape;403;p32"/>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Change The Line Length Command</a:t>
            </a:r>
            <a:endParaRPr>
              <a:solidFill>
                <a:schemeClr val="lt1"/>
              </a:solidFill>
            </a:endParaRPr>
          </a:p>
        </p:txBody>
      </p:sp>
      <p:sp>
        <p:nvSpPr>
          <p:cNvPr id="404" name="Google Shape;404;p32"/>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405" name="Google Shape;405;p32"/>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406" name="Google Shape;406;p3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407" name="Google Shape;407;p32"/>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408" name="Google Shape;408;p32"/>
          <p:cNvPicPr preferRelativeResize="0"/>
          <p:nvPr/>
        </p:nvPicPr>
        <p:blipFill>
          <a:blip r:embed="rId5">
            <a:alphaModFix/>
          </a:blip>
          <a:stretch>
            <a:fillRect/>
          </a:stretch>
        </p:blipFill>
        <p:spPr>
          <a:xfrm>
            <a:off x="6350" y="1440475"/>
            <a:ext cx="12179300" cy="4915863"/>
          </a:xfrm>
          <a:prstGeom prst="rect">
            <a:avLst/>
          </a:prstGeom>
          <a:noFill/>
          <a:ln>
            <a:noFill/>
          </a:ln>
        </p:spPr>
      </p:pic>
      <p:pic>
        <p:nvPicPr>
          <p:cNvPr id="409" name="Google Shape;409;p32"/>
          <p:cNvPicPr preferRelativeResize="0"/>
          <p:nvPr/>
        </p:nvPicPr>
        <p:blipFill>
          <a:blip r:embed="rId6">
            <a:alphaModFix/>
          </a:blip>
          <a:stretch>
            <a:fillRect/>
          </a:stretch>
        </p:blipFill>
        <p:spPr>
          <a:xfrm>
            <a:off x="6350" y="1440475"/>
            <a:ext cx="12179299" cy="4872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33"/>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416" name="Google Shape;416;p33"/>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Adjusted </a:t>
            </a:r>
            <a:r>
              <a:rPr lang="en-US">
                <a:solidFill>
                  <a:schemeClr val="lt1"/>
                </a:solidFill>
              </a:rPr>
              <a:t>Line Length</a:t>
            </a:r>
            <a:endParaRPr>
              <a:solidFill>
                <a:schemeClr val="lt1"/>
              </a:solidFill>
            </a:endParaRPr>
          </a:p>
        </p:txBody>
      </p:sp>
      <p:sp>
        <p:nvSpPr>
          <p:cNvPr id="417" name="Google Shape;417;p33"/>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418" name="Google Shape;418;p33"/>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419" name="Google Shape;419;p3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420" name="Google Shape;420;p33"/>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421" name="Google Shape;421;p33"/>
          <p:cNvPicPr preferRelativeResize="0"/>
          <p:nvPr/>
        </p:nvPicPr>
        <p:blipFill>
          <a:blip r:embed="rId5">
            <a:alphaModFix/>
          </a:blip>
          <a:stretch>
            <a:fillRect/>
          </a:stretch>
        </p:blipFill>
        <p:spPr>
          <a:xfrm>
            <a:off x="6350" y="1440475"/>
            <a:ext cx="12179300" cy="4915863"/>
          </a:xfrm>
          <a:prstGeom prst="rect">
            <a:avLst/>
          </a:prstGeom>
          <a:noFill/>
          <a:ln>
            <a:noFill/>
          </a:ln>
        </p:spPr>
      </p:pic>
      <p:pic>
        <p:nvPicPr>
          <p:cNvPr id="422" name="Google Shape;422;p33"/>
          <p:cNvPicPr preferRelativeResize="0"/>
          <p:nvPr/>
        </p:nvPicPr>
        <p:blipFill>
          <a:blip r:embed="rId6">
            <a:alphaModFix/>
          </a:blip>
          <a:stretch>
            <a:fillRect/>
          </a:stretch>
        </p:blipFill>
        <p:spPr>
          <a:xfrm>
            <a:off x="0" y="1440475"/>
            <a:ext cx="12192002" cy="49158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34"/>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429" name="Google Shape;429;p34"/>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Execution Count Command Example 1</a:t>
            </a:r>
            <a:endParaRPr>
              <a:solidFill>
                <a:schemeClr val="lt1"/>
              </a:solidFill>
            </a:endParaRPr>
          </a:p>
        </p:txBody>
      </p:sp>
      <p:sp>
        <p:nvSpPr>
          <p:cNvPr id="430" name="Google Shape;430;p34"/>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431" name="Google Shape;431;p34"/>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432" name="Google Shape;432;p3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433" name="Google Shape;433;p34"/>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434" name="Google Shape;434;p34"/>
          <p:cNvPicPr preferRelativeResize="0"/>
          <p:nvPr/>
        </p:nvPicPr>
        <p:blipFill>
          <a:blip r:embed="rId5">
            <a:alphaModFix/>
          </a:blip>
          <a:stretch>
            <a:fillRect/>
          </a:stretch>
        </p:blipFill>
        <p:spPr>
          <a:xfrm>
            <a:off x="6350" y="1440475"/>
            <a:ext cx="12179300" cy="4915863"/>
          </a:xfrm>
          <a:prstGeom prst="rect">
            <a:avLst/>
          </a:prstGeom>
          <a:noFill/>
          <a:ln>
            <a:noFill/>
          </a:ln>
        </p:spPr>
      </p:pic>
      <p:pic>
        <p:nvPicPr>
          <p:cNvPr id="435" name="Google Shape;435;p34"/>
          <p:cNvPicPr preferRelativeResize="0"/>
          <p:nvPr/>
        </p:nvPicPr>
        <p:blipFill>
          <a:blip r:embed="rId6">
            <a:alphaModFix/>
          </a:blip>
          <a:stretch>
            <a:fillRect/>
          </a:stretch>
        </p:blipFill>
        <p:spPr>
          <a:xfrm>
            <a:off x="0" y="1440475"/>
            <a:ext cx="12192002" cy="4915874"/>
          </a:xfrm>
          <a:prstGeom prst="rect">
            <a:avLst/>
          </a:prstGeom>
          <a:noFill/>
          <a:ln>
            <a:noFill/>
          </a:ln>
        </p:spPr>
      </p:pic>
      <p:pic>
        <p:nvPicPr>
          <p:cNvPr id="436" name="Google Shape;436;p34"/>
          <p:cNvPicPr preferRelativeResize="0"/>
          <p:nvPr/>
        </p:nvPicPr>
        <p:blipFill>
          <a:blip r:embed="rId7">
            <a:alphaModFix/>
          </a:blip>
          <a:stretch>
            <a:fillRect/>
          </a:stretch>
        </p:blipFill>
        <p:spPr>
          <a:xfrm>
            <a:off x="6350" y="1428750"/>
            <a:ext cx="12179300" cy="4915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35"/>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443" name="Google Shape;443;p35"/>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Execution Count Command Example 1</a:t>
            </a:r>
            <a:endParaRPr>
              <a:solidFill>
                <a:schemeClr val="lt1"/>
              </a:solidFill>
            </a:endParaRPr>
          </a:p>
        </p:txBody>
      </p:sp>
      <p:sp>
        <p:nvSpPr>
          <p:cNvPr id="444" name="Google Shape;444;p35"/>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445" name="Google Shape;445;p35"/>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446" name="Google Shape;446;p3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447" name="Google Shape;447;p35"/>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448" name="Google Shape;448;p35"/>
          <p:cNvPicPr preferRelativeResize="0"/>
          <p:nvPr/>
        </p:nvPicPr>
        <p:blipFill>
          <a:blip r:embed="rId5">
            <a:alphaModFix/>
          </a:blip>
          <a:stretch>
            <a:fillRect/>
          </a:stretch>
        </p:blipFill>
        <p:spPr>
          <a:xfrm>
            <a:off x="6350" y="1440475"/>
            <a:ext cx="12179300" cy="4915863"/>
          </a:xfrm>
          <a:prstGeom prst="rect">
            <a:avLst/>
          </a:prstGeom>
          <a:noFill/>
          <a:ln>
            <a:noFill/>
          </a:ln>
        </p:spPr>
      </p:pic>
      <p:pic>
        <p:nvPicPr>
          <p:cNvPr id="449" name="Google Shape;449;p35"/>
          <p:cNvPicPr preferRelativeResize="0"/>
          <p:nvPr/>
        </p:nvPicPr>
        <p:blipFill>
          <a:blip r:embed="rId6">
            <a:alphaModFix/>
          </a:blip>
          <a:stretch>
            <a:fillRect/>
          </a:stretch>
        </p:blipFill>
        <p:spPr>
          <a:xfrm>
            <a:off x="0" y="1440475"/>
            <a:ext cx="12192002" cy="4915874"/>
          </a:xfrm>
          <a:prstGeom prst="rect">
            <a:avLst/>
          </a:prstGeom>
          <a:noFill/>
          <a:ln>
            <a:noFill/>
          </a:ln>
        </p:spPr>
      </p:pic>
      <p:pic>
        <p:nvPicPr>
          <p:cNvPr id="450" name="Google Shape;450;p35"/>
          <p:cNvPicPr preferRelativeResize="0"/>
          <p:nvPr/>
        </p:nvPicPr>
        <p:blipFill>
          <a:blip r:embed="rId7">
            <a:alphaModFix/>
          </a:blip>
          <a:stretch>
            <a:fillRect/>
          </a:stretch>
        </p:blipFill>
        <p:spPr>
          <a:xfrm>
            <a:off x="50700" y="1440475"/>
            <a:ext cx="12179300" cy="4915875"/>
          </a:xfrm>
          <a:prstGeom prst="rect">
            <a:avLst/>
          </a:prstGeom>
          <a:noFill/>
          <a:ln>
            <a:noFill/>
          </a:ln>
        </p:spPr>
      </p:pic>
      <p:pic>
        <p:nvPicPr>
          <p:cNvPr id="451" name="Google Shape;451;p35"/>
          <p:cNvPicPr preferRelativeResize="0"/>
          <p:nvPr/>
        </p:nvPicPr>
        <p:blipFill>
          <a:blip r:embed="rId8">
            <a:alphaModFix/>
          </a:blip>
          <a:stretch>
            <a:fillRect/>
          </a:stretch>
        </p:blipFill>
        <p:spPr>
          <a:xfrm>
            <a:off x="0" y="1403625"/>
            <a:ext cx="12192002" cy="49527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36"/>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458" name="Google Shape;458;p36"/>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Execution Count Command Example 2</a:t>
            </a:r>
            <a:endParaRPr>
              <a:solidFill>
                <a:schemeClr val="lt1"/>
              </a:solidFill>
            </a:endParaRPr>
          </a:p>
        </p:txBody>
      </p:sp>
      <p:sp>
        <p:nvSpPr>
          <p:cNvPr id="459" name="Google Shape;459;p36"/>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460" name="Google Shape;460;p36"/>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461" name="Google Shape;461;p3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462" name="Google Shape;462;p36"/>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463" name="Google Shape;463;p36"/>
          <p:cNvPicPr preferRelativeResize="0"/>
          <p:nvPr/>
        </p:nvPicPr>
        <p:blipFill>
          <a:blip r:embed="rId5">
            <a:alphaModFix/>
          </a:blip>
          <a:stretch>
            <a:fillRect/>
          </a:stretch>
        </p:blipFill>
        <p:spPr>
          <a:xfrm>
            <a:off x="6350" y="1440475"/>
            <a:ext cx="12179300" cy="4915863"/>
          </a:xfrm>
          <a:prstGeom prst="rect">
            <a:avLst/>
          </a:prstGeom>
          <a:noFill/>
          <a:ln>
            <a:noFill/>
          </a:ln>
        </p:spPr>
      </p:pic>
      <p:pic>
        <p:nvPicPr>
          <p:cNvPr id="464" name="Google Shape;464;p36"/>
          <p:cNvPicPr preferRelativeResize="0"/>
          <p:nvPr/>
        </p:nvPicPr>
        <p:blipFill>
          <a:blip r:embed="rId6">
            <a:alphaModFix/>
          </a:blip>
          <a:stretch>
            <a:fillRect/>
          </a:stretch>
        </p:blipFill>
        <p:spPr>
          <a:xfrm>
            <a:off x="0" y="1440475"/>
            <a:ext cx="12192002" cy="4915874"/>
          </a:xfrm>
          <a:prstGeom prst="rect">
            <a:avLst/>
          </a:prstGeom>
          <a:noFill/>
          <a:ln>
            <a:noFill/>
          </a:ln>
        </p:spPr>
      </p:pic>
      <p:pic>
        <p:nvPicPr>
          <p:cNvPr id="465" name="Google Shape;465;p36"/>
          <p:cNvPicPr preferRelativeResize="0"/>
          <p:nvPr/>
        </p:nvPicPr>
        <p:blipFill>
          <a:blip r:embed="rId7">
            <a:alphaModFix/>
          </a:blip>
          <a:stretch>
            <a:fillRect/>
          </a:stretch>
        </p:blipFill>
        <p:spPr>
          <a:xfrm>
            <a:off x="6350" y="1428750"/>
            <a:ext cx="12179300" cy="4915875"/>
          </a:xfrm>
          <a:prstGeom prst="rect">
            <a:avLst/>
          </a:prstGeom>
          <a:noFill/>
          <a:ln>
            <a:noFill/>
          </a:ln>
        </p:spPr>
      </p:pic>
      <p:pic>
        <p:nvPicPr>
          <p:cNvPr id="466" name="Google Shape;466;p36"/>
          <p:cNvPicPr preferRelativeResize="0"/>
          <p:nvPr/>
        </p:nvPicPr>
        <p:blipFill>
          <a:blip r:embed="rId8">
            <a:alphaModFix/>
          </a:blip>
          <a:stretch>
            <a:fillRect/>
          </a:stretch>
        </p:blipFill>
        <p:spPr>
          <a:xfrm>
            <a:off x="6350" y="1440475"/>
            <a:ext cx="12179301" cy="4904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37"/>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473" name="Google Shape;473;p37"/>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Execution Count Command Example 2</a:t>
            </a:r>
            <a:endParaRPr>
              <a:solidFill>
                <a:schemeClr val="lt1"/>
              </a:solidFill>
            </a:endParaRPr>
          </a:p>
        </p:txBody>
      </p:sp>
      <p:sp>
        <p:nvSpPr>
          <p:cNvPr id="474" name="Google Shape;474;p37"/>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475" name="Google Shape;475;p37"/>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476" name="Google Shape;476;p3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477" name="Google Shape;477;p37"/>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478" name="Google Shape;478;p37"/>
          <p:cNvPicPr preferRelativeResize="0"/>
          <p:nvPr/>
        </p:nvPicPr>
        <p:blipFill>
          <a:blip r:embed="rId5">
            <a:alphaModFix/>
          </a:blip>
          <a:stretch>
            <a:fillRect/>
          </a:stretch>
        </p:blipFill>
        <p:spPr>
          <a:xfrm>
            <a:off x="6350" y="1440475"/>
            <a:ext cx="12179300" cy="4915863"/>
          </a:xfrm>
          <a:prstGeom prst="rect">
            <a:avLst/>
          </a:prstGeom>
          <a:noFill/>
          <a:ln>
            <a:noFill/>
          </a:ln>
        </p:spPr>
      </p:pic>
      <p:pic>
        <p:nvPicPr>
          <p:cNvPr id="479" name="Google Shape;479;p37"/>
          <p:cNvPicPr preferRelativeResize="0"/>
          <p:nvPr/>
        </p:nvPicPr>
        <p:blipFill>
          <a:blip r:embed="rId6">
            <a:alphaModFix/>
          </a:blip>
          <a:stretch>
            <a:fillRect/>
          </a:stretch>
        </p:blipFill>
        <p:spPr>
          <a:xfrm>
            <a:off x="0" y="1440475"/>
            <a:ext cx="12192002" cy="4915874"/>
          </a:xfrm>
          <a:prstGeom prst="rect">
            <a:avLst/>
          </a:prstGeom>
          <a:noFill/>
          <a:ln>
            <a:noFill/>
          </a:ln>
        </p:spPr>
      </p:pic>
      <p:pic>
        <p:nvPicPr>
          <p:cNvPr id="480" name="Google Shape;480;p37"/>
          <p:cNvPicPr preferRelativeResize="0"/>
          <p:nvPr/>
        </p:nvPicPr>
        <p:blipFill>
          <a:blip r:embed="rId7">
            <a:alphaModFix/>
          </a:blip>
          <a:stretch>
            <a:fillRect/>
          </a:stretch>
        </p:blipFill>
        <p:spPr>
          <a:xfrm>
            <a:off x="6350" y="1428750"/>
            <a:ext cx="12179300" cy="4915875"/>
          </a:xfrm>
          <a:prstGeom prst="rect">
            <a:avLst/>
          </a:prstGeom>
          <a:noFill/>
          <a:ln>
            <a:noFill/>
          </a:ln>
        </p:spPr>
      </p:pic>
      <p:pic>
        <p:nvPicPr>
          <p:cNvPr id="481" name="Google Shape;481;p37"/>
          <p:cNvPicPr preferRelativeResize="0"/>
          <p:nvPr/>
        </p:nvPicPr>
        <p:blipFill>
          <a:blip r:embed="rId8">
            <a:alphaModFix/>
          </a:blip>
          <a:stretch>
            <a:fillRect/>
          </a:stretch>
        </p:blipFill>
        <p:spPr>
          <a:xfrm>
            <a:off x="0" y="1440467"/>
            <a:ext cx="12191998" cy="49838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38"/>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488" name="Google Shape;488;p38"/>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Incorrect Command Call</a:t>
            </a:r>
            <a:endParaRPr>
              <a:solidFill>
                <a:schemeClr val="lt1"/>
              </a:solidFill>
            </a:endParaRPr>
          </a:p>
        </p:txBody>
      </p:sp>
      <p:sp>
        <p:nvSpPr>
          <p:cNvPr id="489" name="Google Shape;489;p38"/>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490" name="Google Shape;490;p38"/>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491" name="Google Shape;491;p3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492" name="Google Shape;492;p38"/>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493" name="Google Shape;493;p38"/>
          <p:cNvPicPr preferRelativeResize="0"/>
          <p:nvPr/>
        </p:nvPicPr>
        <p:blipFill>
          <a:blip r:embed="rId5">
            <a:alphaModFix/>
          </a:blip>
          <a:stretch>
            <a:fillRect/>
          </a:stretch>
        </p:blipFill>
        <p:spPr>
          <a:xfrm>
            <a:off x="6350" y="1440475"/>
            <a:ext cx="12179300" cy="4915863"/>
          </a:xfrm>
          <a:prstGeom prst="rect">
            <a:avLst/>
          </a:prstGeom>
          <a:noFill/>
          <a:ln>
            <a:noFill/>
          </a:ln>
        </p:spPr>
      </p:pic>
      <p:pic>
        <p:nvPicPr>
          <p:cNvPr id="494" name="Google Shape;494;p38"/>
          <p:cNvPicPr preferRelativeResize="0"/>
          <p:nvPr/>
        </p:nvPicPr>
        <p:blipFill>
          <a:blip r:embed="rId6">
            <a:alphaModFix/>
          </a:blip>
          <a:stretch>
            <a:fillRect/>
          </a:stretch>
        </p:blipFill>
        <p:spPr>
          <a:xfrm>
            <a:off x="0" y="1440475"/>
            <a:ext cx="12192002" cy="4915874"/>
          </a:xfrm>
          <a:prstGeom prst="rect">
            <a:avLst/>
          </a:prstGeom>
          <a:noFill/>
          <a:ln>
            <a:noFill/>
          </a:ln>
        </p:spPr>
      </p:pic>
      <p:pic>
        <p:nvPicPr>
          <p:cNvPr id="495" name="Google Shape;495;p38"/>
          <p:cNvPicPr preferRelativeResize="0"/>
          <p:nvPr/>
        </p:nvPicPr>
        <p:blipFill>
          <a:blip r:embed="rId7">
            <a:alphaModFix/>
          </a:blip>
          <a:stretch>
            <a:fillRect/>
          </a:stretch>
        </p:blipFill>
        <p:spPr>
          <a:xfrm>
            <a:off x="6350" y="1428750"/>
            <a:ext cx="12179300" cy="4915875"/>
          </a:xfrm>
          <a:prstGeom prst="rect">
            <a:avLst/>
          </a:prstGeom>
          <a:noFill/>
          <a:ln>
            <a:noFill/>
          </a:ln>
        </p:spPr>
      </p:pic>
      <p:pic>
        <p:nvPicPr>
          <p:cNvPr id="496" name="Google Shape;496;p38"/>
          <p:cNvPicPr preferRelativeResize="0"/>
          <p:nvPr/>
        </p:nvPicPr>
        <p:blipFill>
          <a:blip r:embed="rId8">
            <a:alphaModFix/>
          </a:blip>
          <a:stretch>
            <a:fillRect/>
          </a:stretch>
        </p:blipFill>
        <p:spPr>
          <a:xfrm>
            <a:off x="6350" y="1440475"/>
            <a:ext cx="12179301" cy="4904150"/>
          </a:xfrm>
          <a:prstGeom prst="rect">
            <a:avLst/>
          </a:prstGeom>
          <a:noFill/>
          <a:ln>
            <a:noFill/>
          </a:ln>
        </p:spPr>
      </p:pic>
      <p:pic>
        <p:nvPicPr>
          <p:cNvPr id="497" name="Google Shape;497;p38"/>
          <p:cNvPicPr preferRelativeResize="0"/>
          <p:nvPr/>
        </p:nvPicPr>
        <p:blipFill>
          <a:blip r:embed="rId9">
            <a:alphaModFix/>
          </a:blip>
          <a:stretch>
            <a:fillRect/>
          </a:stretch>
        </p:blipFill>
        <p:spPr>
          <a:xfrm>
            <a:off x="0" y="1440476"/>
            <a:ext cx="12191998" cy="4904150"/>
          </a:xfrm>
          <a:prstGeom prst="rect">
            <a:avLst/>
          </a:prstGeom>
          <a:noFill/>
          <a:ln>
            <a:noFill/>
          </a:ln>
        </p:spPr>
      </p:pic>
      <p:pic>
        <p:nvPicPr>
          <p:cNvPr id="498" name="Google Shape;498;p38"/>
          <p:cNvPicPr preferRelativeResize="0"/>
          <p:nvPr/>
        </p:nvPicPr>
        <p:blipFill>
          <a:blip r:embed="rId10">
            <a:alphaModFix/>
          </a:blip>
          <a:stretch>
            <a:fillRect/>
          </a:stretch>
        </p:blipFill>
        <p:spPr>
          <a:xfrm>
            <a:off x="6350" y="1428750"/>
            <a:ext cx="12179301" cy="4904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39"/>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505" name="Google Shape;505;p39"/>
          <p:cNvSpPr txBox="1"/>
          <p:nvPr>
            <p:ph type="title"/>
          </p:nvPr>
        </p:nvSpPr>
        <p:spPr>
          <a:xfrm>
            <a:off x="838200" y="365125"/>
            <a:ext cx="10515600" cy="15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Incorrect Command Call</a:t>
            </a:r>
            <a:endParaRPr>
              <a:solidFill>
                <a:schemeClr val="lt1"/>
              </a:solidFill>
            </a:endParaRPr>
          </a:p>
        </p:txBody>
      </p:sp>
      <p:sp>
        <p:nvSpPr>
          <p:cNvPr id="506" name="Google Shape;506;p39"/>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*Live demo</a:t>
            </a:r>
            <a:endParaRPr/>
          </a:p>
        </p:txBody>
      </p:sp>
      <p:sp>
        <p:nvSpPr>
          <p:cNvPr id="507" name="Google Shape;507;p39"/>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508" name="Google Shape;508;p3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t>‹#›</a:t>
            </a:fld>
            <a:endParaRPr/>
          </a:p>
        </p:txBody>
      </p:sp>
      <p:pic>
        <p:nvPicPr>
          <p:cNvPr id="509" name="Google Shape;509;p39"/>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510" name="Google Shape;510;p39"/>
          <p:cNvPicPr preferRelativeResize="0"/>
          <p:nvPr/>
        </p:nvPicPr>
        <p:blipFill>
          <a:blip r:embed="rId5">
            <a:alphaModFix/>
          </a:blip>
          <a:stretch>
            <a:fillRect/>
          </a:stretch>
        </p:blipFill>
        <p:spPr>
          <a:xfrm>
            <a:off x="6350" y="1440475"/>
            <a:ext cx="12179300" cy="4915863"/>
          </a:xfrm>
          <a:prstGeom prst="rect">
            <a:avLst/>
          </a:prstGeom>
          <a:noFill/>
          <a:ln>
            <a:noFill/>
          </a:ln>
        </p:spPr>
      </p:pic>
      <p:pic>
        <p:nvPicPr>
          <p:cNvPr id="511" name="Google Shape;511;p39"/>
          <p:cNvPicPr preferRelativeResize="0"/>
          <p:nvPr/>
        </p:nvPicPr>
        <p:blipFill>
          <a:blip r:embed="rId6">
            <a:alphaModFix/>
          </a:blip>
          <a:stretch>
            <a:fillRect/>
          </a:stretch>
        </p:blipFill>
        <p:spPr>
          <a:xfrm>
            <a:off x="0" y="1440475"/>
            <a:ext cx="12192002" cy="4915874"/>
          </a:xfrm>
          <a:prstGeom prst="rect">
            <a:avLst/>
          </a:prstGeom>
          <a:noFill/>
          <a:ln>
            <a:noFill/>
          </a:ln>
        </p:spPr>
      </p:pic>
      <p:pic>
        <p:nvPicPr>
          <p:cNvPr id="512" name="Google Shape;512;p39"/>
          <p:cNvPicPr preferRelativeResize="0"/>
          <p:nvPr/>
        </p:nvPicPr>
        <p:blipFill>
          <a:blip r:embed="rId7">
            <a:alphaModFix/>
          </a:blip>
          <a:stretch>
            <a:fillRect/>
          </a:stretch>
        </p:blipFill>
        <p:spPr>
          <a:xfrm>
            <a:off x="6350" y="1428750"/>
            <a:ext cx="12179300" cy="4915875"/>
          </a:xfrm>
          <a:prstGeom prst="rect">
            <a:avLst/>
          </a:prstGeom>
          <a:noFill/>
          <a:ln>
            <a:noFill/>
          </a:ln>
        </p:spPr>
      </p:pic>
      <p:pic>
        <p:nvPicPr>
          <p:cNvPr id="513" name="Google Shape;513;p39"/>
          <p:cNvPicPr preferRelativeResize="0"/>
          <p:nvPr/>
        </p:nvPicPr>
        <p:blipFill>
          <a:blip r:embed="rId8">
            <a:alphaModFix/>
          </a:blip>
          <a:stretch>
            <a:fillRect/>
          </a:stretch>
        </p:blipFill>
        <p:spPr>
          <a:xfrm>
            <a:off x="6350" y="1440475"/>
            <a:ext cx="12179301" cy="4904150"/>
          </a:xfrm>
          <a:prstGeom prst="rect">
            <a:avLst/>
          </a:prstGeom>
          <a:noFill/>
          <a:ln>
            <a:noFill/>
          </a:ln>
        </p:spPr>
      </p:pic>
      <p:pic>
        <p:nvPicPr>
          <p:cNvPr id="514" name="Google Shape;514;p39"/>
          <p:cNvPicPr preferRelativeResize="0"/>
          <p:nvPr/>
        </p:nvPicPr>
        <p:blipFill>
          <a:blip r:embed="rId9">
            <a:alphaModFix/>
          </a:blip>
          <a:stretch>
            <a:fillRect/>
          </a:stretch>
        </p:blipFill>
        <p:spPr>
          <a:xfrm>
            <a:off x="0" y="1440476"/>
            <a:ext cx="12191998" cy="4904150"/>
          </a:xfrm>
          <a:prstGeom prst="rect">
            <a:avLst/>
          </a:prstGeom>
          <a:noFill/>
          <a:ln>
            <a:noFill/>
          </a:ln>
        </p:spPr>
      </p:pic>
      <p:pic>
        <p:nvPicPr>
          <p:cNvPr id="515" name="Google Shape;515;p39"/>
          <p:cNvPicPr preferRelativeResize="0"/>
          <p:nvPr/>
        </p:nvPicPr>
        <p:blipFill>
          <a:blip r:embed="rId10">
            <a:alphaModFix/>
          </a:blip>
          <a:stretch>
            <a:fillRect/>
          </a:stretch>
        </p:blipFill>
        <p:spPr>
          <a:xfrm>
            <a:off x="0" y="1428750"/>
            <a:ext cx="12179301" cy="4983275"/>
          </a:xfrm>
          <a:prstGeom prst="rect">
            <a:avLst/>
          </a:prstGeom>
          <a:noFill/>
          <a:ln>
            <a:noFill/>
          </a:ln>
        </p:spPr>
      </p:pic>
      <p:pic>
        <p:nvPicPr>
          <p:cNvPr id="516" name="Google Shape;516;p39"/>
          <p:cNvPicPr preferRelativeResize="0"/>
          <p:nvPr/>
        </p:nvPicPr>
        <p:blipFill>
          <a:blip r:embed="rId11">
            <a:alphaModFix/>
          </a:blip>
          <a:stretch>
            <a:fillRect/>
          </a:stretch>
        </p:blipFill>
        <p:spPr>
          <a:xfrm>
            <a:off x="0" y="1428750"/>
            <a:ext cx="12191999" cy="4983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40"/>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523" name="Google Shape;523;p4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5400">
                <a:solidFill>
                  <a:schemeClr val="lt1"/>
                </a:solidFill>
                <a:latin typeface="Arial"/>
                <a:ea typeface="Arial"/>
                <a:cs typeface="Arial"/>
                <a:sym typeface="Arial"/>
              </a:rPr>
              <a:t>Challenges &amp; Resolutions</a:t>
            </a:r>
            <a:endParaRPr>
              <a:solidFill>
                <a:schemeClr val="lt1"/>
              </a:solidFill>
            </a:endParaRPr>
          </a:p>
        </p:txBody>
      </p:sp>
      <p:sp>
        <p:nvSpPr>
          <p:cNvPr id="524" name="Google Shape;524;p40"/>
          <p:cNvSpPr txBox="1"/>
          <p:nvPr>
            <p:ph idx="2" type="body"/>
          </p:nvPr>
        </p:nvSpPr>
        <p:spPr>
          <a:xfrm>
            <a:off x="6172200" y="1825625"/>
            <a:ext cx="5517900" cy="28593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spcBef>
                <a:spcPts val="1000"/>
              </a:spcBef>
              <a:spcAft>
                <a:spcPts val="0"/>
              </a:spcAft>
              <a:buNone/>
            </a:pPr>
            <a:r>
              <a:rPr lang="en-US" sz="2100"/>
              <a:t>---------------------- MODULE TLA+ ----------------------</a:t>
            </a:r>
            <a:endParaRPr sz="2100"/>
          </a:p>
          <a:p>
            <a:pPr indent="0" lvl="0" marL="0" rtl="0" algn="l">
              <a:spcBef>
                <a:spcPts val="1000"/>
              </a:spcBef>
              <a:spcAft>
                <a:spcPts val="0"/>
              </a:spcAft>
              <a:buNone/>
            </a:pPr>
            <a:r>
              <a:rPr lang="en-US" sz="2000"/>
              <a:t>INIT ==   ^Mathematical In Nature</a:t>
            </a:r>
            <a:endParaRPr sz="2000"/>
          </a:p>
          <a:p>
            <a:pPr indent="0" lvl="0" marL="914400" rtl="0" algn="l">
              <a:spcBef>
                <a:spcPts val="1000"/>
              </a:spcBef>
              <a:spcAft>
                <a:spcPts val="0"/>
              </a:spcAft>
              <a:buNone/>
            </a:pPr>
            <a:r>
              <a:rPr lang="en-US" sz="2000"/>
              <a:t>^Need complete understanding of the specific command being modeled</a:t>
            </a:r>
            <a:endParaRPr sz="2000"/>
          </a:p>
          <a:p>
            <a:pPr indent="0" lvl="0" marL="914400" rtl="0" algn="l">
              <a:spcBef>
                <a:spcPts val="1000"/>
              </a:spcBef>
              <a:spcAft>
                <a:spcPts val="0"/>
              </a:spcAft>
              <a:buClr>
                <a:schemeClr val="dk1"/>
              </a:buClr>
              <a:buSzPts val="1100"/>
              <a:buFont typeface="Arial"/>
              <a:buNone/>
            </a:pPr>
            <a:r>
              <a:rPr lang="en-US" sz="2000"/>
              <a:t>^Time and patience to understand and build specifications </a:t>
            </a:r>
            <a:endParaRPr/>
          </a:p>
        </p:txBody>
      </p:sp>
      <p:sp>
        <p:nvSpPr>
          <p:cNvPr id="525" name="Google Shape;525;p4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26" name="Google Shape;526;p40"/>
          <p:cNvSpPr txBox="1"/>
          <p:nvPr>
            <p:ph idx="1" type="body"/>
          </p:nvPr>
        </p:nvSpPr>
        <p:spPr>
          <a:xfrm>
            <a:off x="330150" y="1690825"/>
            <a:ext cx="975300" cy="1036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Code</a:t>
            </a:r>
            <a:endParaRPr/>
          </a:p>
          <a:p>
            <a:pPr indent="0" lvl="0" marL="0" rtl="0" algn="l">
              <a:spcBef>
                <a:spcPts val="1000"/>
              </a:spcBef>
              <a:spcAft>
                <a:spcPts val="0"/>
              </a:spcAft>
              <a:buNone/>
            </a:pPr>
            <a:r>
              <a:t/>
            </a:r>
            <a:endParaRPr/>
          </a:p>
        </p:txBody>
      </p:sp>
      <p:cxnSp>
        <p:nvCxnSpPr>
          <p:cNvPr id="527" name="Google Shape;527;p40"/>
          <p:cNvCxnSpPr/>
          <p:nvPr/>
        </p:nvCxnSpPr>
        <p:spPr>
          <a:xfrm>
            <a:off x="5048275" y="2018550"/>
            <a:ext cx="1177200" cy="80100"/>
          </a:xfrm>
          <a:prstGeom prst="straightConnector1">
            <a:avLst/>
          </a:prstGeom>
          <a:noFill/>
          <a:ln cap="flat" cmpd="sng" w="9525">
            <a:solidFill>
              <a:schemeClr val="dk2"/>
            </a:solidFill>
            <a:prstDash val="solid"/>
            <a:round/>
            <a:headEnd len="med" w="med" type="none"/>
            <a:tailEnd len="med" w="med" type="triangle"/>
          </a:ln>
        </p:spPr>
      </p:cxnSp>
      <p:pic>
        <p:nvPicPr>
          <p:cNvPr id="528" name="Google Shape;528;p40" title="dr3diag1.drawio.png"/>
          <p:cNvPicPr preferRelativeResize="0"/>
          <p:nvPr/>
        </p:nvPicPr>
        <p:blipFill>
          <a:blip r:embed="rId4">
            <a:alphaModFix/>
          </a:blip>
          <a:stretch>
            <a:fillRect/>
          </a:stretch>
        </p:blipFill>
        <p:spPr>
          <a:xfrm>
            <a:off x="4457025" y="1825625"/>
            <a:ext cx="1190625" cy="4124325"/>
          </a:xfrm>
          <a:prstGeom prst="rect">
            <a:avLst/>
          </a:prstGeom>
          <a:noFill/>
          <a:ln>
            <a:noFill/>
          </a:ln>
        </p:spPr>
      </p:pic>
      <p:sp>
        <p:nvSpPr>
          <p:cNvPr id="529" name="Google Shape;529;p40"/>
          <p:cNvSpPr txBox="1"/>
          <p:nvPr/>
        </p:nvSpPr>
        <p:spPr>
          <a:xfrm>
            <a:off x="384675" y="2251725"/>
            <a:ext cx="4072500" cy="393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How do we compare I/O hex dumps for patterns?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“Special” variables</a:t>
            </a:r>
            <a:endParaRPr sz="1800">
              <a:solidFill>
                <a:schemeClr val="dk1"/>
              </a:solidFill>
              <a:latin typeface="Calibri"/>
              <a:ea typeface="Calibri"/>
              <a:cs typeface="Calibri"/>
              <a:sym typeface="Calibri"/>
            </a:endParaRPr>
          </a:p>
          <a:p>
            <a:pPr indent="-342900" lvl="1" marL="9144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Way of passing external factors</a:t>
            </a:r>
            <a:endParaRPr sz="1800">
              <a:solidFill>
                <a:schemeClr val="dk1"/>
              </a:solidFill>
              <a:latin typeface="Calibri"/>
              <a:ea typeface="Calibri"/>
              <a:cs typeface="Calibri"/>
              <a:sym typeface="Calibri"/>
            </a:endParaRPr>
          </a:p>
          <a:p>
            <a:pPr indent="-342900" lvl="1" marL="9144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Must be extendable/modular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30" name="Google Shape;530;p40" title="Screenshot 2025-04-09 at 11.01.35 AM.png"/>
          <p:cNvPicPr preferRelativeResize="0"/>
          <p:nvPr/>
        </p:nvPicPr>
        <p:blipFill>
          <a:blip r:embed="rId5">
            <a:alphaModFix/>
          </a:blip>
          <a:stretch>
            <a:fillRect/>
          </a:stretch>
        </p:blipFill>
        <p:spPr>
          <a:xfrm>
            <a:off x="216650" y="4557650"/>
            <a:ext cx="3715825" cy="2050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41"/>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537" name="Google Shape;537;p41"/>
          <p:cNvSpPr txBox="1"/>
          <p:nvPr>
            <p:ph type="title"/>
          </p:nvPr>
        </p:nvSpPr>
        <p:spPr>
          <a:xfrm>
            <a:off x="838200" y="2127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5400">
                <a:solidFill>
                  <a:schemeClr val="lt1"/>
                </a:solidFill>
                <a:latin typeface="Arial"/>
                <a:ea typeface="Arial"/>
                <a:cs typeface="Arial"/>
                <a:sym typeface="Arial"/>
              </a:rPr>
              <a:t>Testing Plan</a:t>
            </a:r>
            <a:endParaRPr>
              <a:solidFill>
                <a:schemeClr val="lt1"/>
              </a:solidFill>
            </a:endParaRPr>
          </a:p>
        </p:txBody>
      </p:sp>
      <p:sp>
        <p:nvSpPr>
          <p:cNvPr id="538" name="Google Shape;538;p4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39" name="Google Shape;539;p4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Font typeface="Arial"/>
              <a:buChar char="●"/>
            </a:pPr>
            <a:r>
              <a:rPr lang="en-US" sz="1800">
                <a:latin typeface="Arial"/>
                <a:ea typeface="Arial"/>
                <a:cs typeface="Arial"/>
                <a:sym typeface="Arial"/>
              </a:rPr>
              <a:t>Unit Testing</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Test each module</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Including our modified library</a:t>
            </a:r>
            <a:endParaRPr sz="1800">
              <a:latin typeface="Arial"/>
              <a:ea typeface="Arial"/>
              <a:cs typeface="Arial"/>
              <a:sym typeface="Arial"/>
            </a:endParaRPr>
          </a:p>
          <a:p>
            <a:pPr indent="0" lvl="0" marL="0" rtl="0" algn="l">
              <a:spcBef>
                <a:spcPts val="1000"/>
              </a:spcBef>
              <a:spcAft>
                <a:spcPts val="0"/>
              </a:spcAft>
              <a:buNone/>
            </a:pPr>
            <a:r>
              <a:t/>
            </a:r>
            <a:endParaRPr sz="1800">
              <a:latin typeface="Arial"/>
              <a:ea typeface="Arial"/>
              <a:cs typeface="Arial"/>
              <a:sym typeface="Arial"/>
            </a:endParaRPr>
          </a:p>
          <a:p>
            <a:pPr indent="-342900" lvl="0" marL="457200" rtl="0" algn="l">
              <a:spcBef>
                <a:spcPts val="1000"/>
              </a:spcBef>
              <a:spcAft>
                <a:spcPts val="0"/>
              </a:spcAft>
              <a:buSzPts val="1800"/>
              <a:buFont typeface="Arial"/>
              <a:buChar char="●"/>
            </a:pPr>
            <a:r>
              <a:rPr lang="en-US" sz="1800">
                <a:latin typeface="Arial"/>
                <a:ea typeface="Arial"/>
                <a:cs typeface="Arial"/>
                <a:sym typeface="Arial"/>
              </a:rPr>
              <a:t>Integration Testing</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Test the module interactions</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Make sure they work as intended</a:t>
            </a:r>
            <a:endParaRPr sz="1800">
              <a:latin typeface="Arial"/>
              <a:ea typeface="Arial"/>
              <a:cs typeface="Arial"/>
              <a:sym typeface="Arial"/>
            </a:endParaRPr>
          </a:p>
          <a:p>
            <a:pPr indent="0" lvl="0" marL="0" rtl="0" algn="l">
              <a:spcBef>
                <a:spcPts val="1000"/>
              </a:spcBef>
              <a:spcAft>
                <a:spcPts val="0"/>
              </a:spcAft>
              <a:buNone/>
            </a:pPr>
            <a:r>
              <a:t/>
            </a:r>
            <a:endParaRPr sz="1800">
              <a:latin typeface="Arial"/>
              <a:ea typeface="Arial"/>
              <a:cs typeface="Arial"/>
              <a:sym typeface="Arial"/>
            </a:endParaRPr>
          </a:p>
          <a:p>
            <a:pPr indent="-342900" lvl="0" marL="457200" rtl="0" algn="l">
              <a:spcBef>
                <a:spcPts val="1000"/>
              </a:spcBef>
              <a:spcAft>
                <a:spcPts val="0"/>
              </a:spcAft>
              <a:buSzPts val="1800"/>
              <a:buFont typeface="Arial"/>
              <a:buChar char="●"/>
            </a:pPr>
            <a:r>
              <a:rPr lang="en-US" sz="1800">
                <a:latin typeface="Arial"/>
                <a:ea typeface="Arial"/>
                <a:cs typeface="Arial"/>
                <a:sym typeface="Arial"/>
              </a:rPr>
              <a:t>Usability Testing</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Hand off the platform to the engineers to try out</a:t>
            </a:r>
            <a:endParaRPr sz="1800">
              <a:latin typeface="Arial"/>
              <a:ea typeface="Arial"/>
              <a:cs typeface="Arial"/>
              <a:sym typeface="Arial"/>
            </a:endParaRPr>
          </a:p>
          <a:p>
            <a:pPr indent="-342900" lvl="1" marL="914400" rtl="0" algn="l">
              <a:spcBef>
                <a:spcPts val="0"/>
              </a:spcBef>
              <a:spcAft>
                <a:spcPts val="0"/>
              </a:spcAft>
              <a:buSzPts val="1800"/>
              <a:buFont typeface="Arial"/>
              <a:buChar char="○"/>
            </a:pPr>
            <a:r>
              <a:rPr lang="en-US" sz="1800">
                <a:latin typeface="Arial"/>
                <a:ea typeface="Arial"/>
                <a:cs typeface="Arial"/>
                <a:sym typeface="Arial"/>
              </a:rPr>
              <a:t>Get feedback from the engineer</a:t>
            </a:r>
            <a:endParaRPr sz="1800">
              <a:latin typeface="Arial"/>
              <a:ea typeface="Arial"/>
              <a:cs typeface="Arial"/>
              <a:sym typeface="Arial"/>
            </a:endParaRPr>
          </a:p>
        </p:txBody>
      </p:sp>
      <p:pic>
        <p:nvPicPr>
          <p:cNvPr id="540" name="Google Shape;540;p41" title="Modules.png"/>
          <p:cNvPicPr preferRelativeResize="0"/>
          <p:nvPr/>
        </p:nvPicPr>
        <p:blipFill>
          <a:blip r:embed="rId4">
            <a:alphaModFix/>
          </a:blip>
          <a:stretch>
            <a:fillRect/>
          </a:stretch>
        </p:blipFill>
        <p:spPr>
          <a:xfrm>
            <a:off x="6735400" y="1274773"/>
            <a:ext cx="5063175" cy="4902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5"/>
          <p:cNvPicPr preferRelativeResize="0"/>
          <p:nvPr/>
        </p:nvPicPr>
        <p:blipFill rotWithShape="1">
          <a:blip r:embed="rId4">
            <a:alphaModFix/>
          </a:blip>
          <a:srcRect b="0" l="0" r="0" t="0"/>
          <a:stretch/>
        </p:blipFill>
        <p:spPr>
          <a:xfrm>
            <a:off x="6350" y="0"/>
            <a:ext cx="12179303" cy="1879600"/>
          </a:xfrm>
          <a:prstGeom prst="rect">
            <a:avLst/>
          </a:prstGeom>
          <a:noFill/>
          <a:ln>
            <a:noFill/>
          </a:ln>
        </p:spPr>
      </p:pic>
      <p:sp>
        <p:nvSpPr>
          <p:cNvPr id="127" name="Google Shape;127;p15"/>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Client</a:t>
            </a:r>
            <a:endParaRPr sz="5400">
              <a:solidFill>
                <a:schemeClr val="lt1"/>
              </a:solidFill>
            </a:endParaRPr>
          </a:p>
        </p:txBody>
      </p:sp>
      <p:sp>
        <p:nvSpPr>
          <p:cNvPr id="128" name="Google Shape;128;p15"/>
          <p:cNvSpPr txBox="1"/>
          <p:nvPr/>
        </p:nvSpPr>
        <p:spPr>
          <a:xfrm>
            <a:off x="833405" y="2488182"/>
            <a:ext cx="4881600" cy="14046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p:txBody>
      </p:sp>
      <p:sp>
        <p:nvSpPr>
          <p:cNvPr id="129" name="Google Shape;129;p15"/>
          <p:cNvSpPr txBox="1"/>
          <p:nvPr/>
        </p:nvSpPr>
        <p:spPr>
          <a:xfrm>
            <a:off x="833405" y="3892653"/>
            <a:ext cx="49656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1000"/>
              </a:spcBef>
              <a:spcAft>
                <a:spcPts val="0"/>
              </a:spcAft>
              <a:buNone/>
            </a:pPr>
            <a:r>
              <a:t/>
            </a:r>
            <a:endParaRPr sz="1800">
              <a:solidFill>
                <a:srgbClr val="003466"/>
              </a:solidFill>
            </a:endParaRPr>
          </a:p>
        </p:txBody>
      </p:sp>
      <p:sp>
        <p:nvSpPr>
          <p:cNvPr id="130" name="Google Shape;130;p15"/>
          <p:cNvSpPr txBox="1"/>
          <p:nvPr/>
        </p:nvSpPr>
        <p:spPr>
          <a:xfrm>
            <a:off x="833403" y="2538328"/>
            <a:ext cx="6098700" cy="5910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90000"/>
              </a:lnSpc>
              <a:spcBef>
                <a:spcPts val="1000"/>
              </a:spcBef>
              <a:spcAft>
                <a:spcPts val="0"/>
              </a:spcAft>
              <a:buClr>
                <a:srgbClr val="003466"/>
              </a:buClr>
              <a:buSzPts val="1800"/>
              <a:buChar char="●"/>
            </a:pPr>
            <a:r>
              <a:rPr lang="en-US" sz="1800">
                <a:solidFill>
                  <a:srgbClr val="003466"/>
                </a:solidFill>
              </a:rPr>
              <a:t>Global storage company</a:t>
            </a:r>
            <a:endParaRPr sz="1800">
              <a:solidFill>
                <a:srgbClr val="003466"/>
              </a:solidFill>
            </a:endParaRPr>
          </a:p>
          <a:p>
            <a:pPr indent="-342900" lvl="0" marL="457200" marR="0" rtl="0" algn="l">
              <a:lnSpc>
                <a:spcPct val="90000"/>
              </a:lnSpc>
              <a:spcBef>
                <a:spcPts val="0"/>
              </a:spcBef>
              <a:spcAft>
                <a:spcPts val="0"/>
              </a:spcAft>
              <a:buClr>
                <a:srgbClr val="003466"/>
              </a:buClr>
              <a:buSzPts val="1800"/>
              <a:buChar char="●"/>
            </a:pPr>
            <a:r>
              <a:rPr lang="en-US" sz="1800">
                <a:solidFill>
                  <a:srgbClr val="003466"/>
                </a:solidFill>
              </a:rPr>
              <a:t>12.13 billion market cap</a:t>
            </a:r>
            <a:endParaRPr sz="1800">
              <a:solidFill>
                <a:srgbClr val="003466"/>
              </a:solidFill>
            </a:endParaRPr>
          </a:p>
        </p:txBody>
      </p:sp>
      <p:pic>
        <p:nvPicPr>
          <p:cNvPr id="131" name="Google Shape;131;p15"/>
          <p:cNvPicPr preferRelativeResize="0"/>
          <p:nvPr/>
        </p:nvPicPr>
        <p:blipFill rotWithShape="1">
          <a:blip r:embed="rId5">
            <a:alphaModFix/>
          </a:blip>
          <a:srcRect b="0" l="0" r="0" t="0"/>
          <a:stretch/>
        </p:blipFill>
        <p:spPr>
          <a:xfrm>
            <a:off x="3854647" y="6494801"/>
            <a:ext cx="4473114" cy="160178"/>
          </a:xfrm>
          <a:prstGeom prst="rect">
            <a:avLst/>
          </a:prstGeom>
          <a:noFill/>
          <a:ln>
            <a:noFill/>
          </a:ln>
        </p:spPr>
      </p:pic>
      <p:sp>
        <p:nvSpPr>
          <p:cNvPr id="132" name="Google Shape;132;p1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1900">
                <a:solidFill>
                  <a:schemeClr val="dk1"/>
                </a:solidFill>
              </a:rPr>
              <a:t>‹#›</a:t>
            </a:fld>
            <a:endParaRPr sz="1900">
              <a:solidFill>
                <a:schemeClr val="dk1"/>
              </a:solidFill>
            </a:endParaRPr>
          </a:p>
        </p:txBody>
      </p:sp>
      <p:sp>
        <p:nvSpPr>
          <p:cNvPr id="133" name="Google Shape;133;p15"/>
          <p:cNvSpPr txBox="1"/>
          <p:nvPr/>
        </p:nvSpPr>
        <p:spPr>
          <a:xfrm>
            <a:off x="833400" y="1953050"/>
            <a:ext cx="3726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Western Digital/Sandisk</a:t>
            </a:r>
            <a:endParaRPr b="1" sz="2400">
              <a:solidFill>
                <a:srgbClr val="003466"/>
              </a:solidFill>
            </a:endParaRPr>
          </a:p>
        </p:txBody>
      </p:sp>
      <p:pic>
        <p:nvPicPr>
          <p:cNvPr id="134" name="Google Shape;134;p15"/>
          <p:cNvPicPr preferRelativeResize="0"/>
          <p:nvPr/>
        </p:nvPicPr>
        <p:blipFill>
          <a:blip r:embed="rId6">
            <a:alphaModFix/>
          </a:blip>
          <a:stretch>
            <a:fillRect/>
          </a:stretch>
        </p:blipFill>
        <p:spPr>
          <a:xfrm>
            <a:off x="5658486" y="2930900"/>
            <a:ext cx="6330414" cy="3227025"/>
          </a:xfrm>
          <a:prstGeom prst="rect">
            <a:avLst/>
          </a:prstGeom>
          <a:noFill/>
          <a:ln>
            <a:noFill/>
          </a:ln>
        </p:spPr>
      </p:pic>
      <p:pic>
        <p:nvPicPr>
          <p:cNvPr id="135" name="Google Shape;135;p15"/>
          <p:cNvPicPr preferRelativeResize="0"/>
          <p:nvPr/>
        </p:nvPicPr>
        <p:blipFill rotWithShape="1">
          <a:blip r:embed="rId7">
            <a:alphaModFix/>
          </a:blip>
          <a:srcRect b="18629" l="19336" r="22753" t="22397"/>
          <a:stretch/>
        </p:blipFill>
        <p:spPr>
          <a:xfrm>
            <a:off x="833400" y="4174100"/>
            <a:ext cx="3641400" cy="1936200"/>
          </a:xfrm>
          <a:prstGeom prst="roundRect">
            <a:avLst>
              <a:gd fmla="val 16667" name="adj"/>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42"/>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547" name="Google Shape;547;p42"/>
          <p:cNvSpPr txBox="1"/>
          <p:nvPr>
            <p:ph type="title"/>
          </p:nvPr>
        </p:nvSpPr>
        <p:spPr>
          <a:xfrm>
            <a:off x="839800" y="457200"/>
            <a:ext cx="4772100" cy="838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sz="5400">
                <a:solidFill>
                  <a:schemeClr val="lt1"/>
                </a:solidFill>
                <a:latin typeface="Arial"/>
                <a:ea typeface="Arial"/>
                <a:cs typeface="Arial"/>
                <a:sym typeface="Arial"/>
              </a:rPr>
              <a:t>Testing Plan</a:t>
            </a:r>
            <a:endParaRPr>
              <a:solidFill>
                <a:schemeClr val="lt1"/>
              </a:solidFill>
            </a:endParaRPr>
          </a:p>
        </p:txBody>
      </p:sp>
      <p:sp>
        <p:nvSpPr>
          <p:cNvPr id="548" name="Google Shape;548;p4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49" name="Google Shape;549;p42" title="Testing Platform.png"/>
          <p:cNvPicPr preferRelativeResize="0"/>
          <p:nvPr/>
        </p:nvPicPr>
        <p:blipFill>
          <a:blip r:embed="rId4">
            <a:alphaModFix/>
          </a:blip>
          <a:stretch>
            <a:fillRect/>
          </a:stretch>
        </p:blipFill>
        <p:spPr>
          <a:xfrm>
            <a:off x="152400" y="2641600"/>
            <a:ext cx="11887201" cy="244941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43"/>
          <p:cNvPicPr preferRelativeResize="0"/>
          <p:nvPr/>
        </p:nvPicPr>
        <p:blipFill rotWithShape="1">
          <a:blip r:embed="rId3">
            <a:alphaModFix/>
          </a:blip>
          <a:srcRect b="0" l="0" r="0" t="0"/>
          <a:stretch/>
        </p:blipFill>
        <p:spPr>
          <a:xfrm>
            <a:off x="6350" y="0"/>
            <a:ext cx="12179300" cy="1879600"/>
          </a:xfrm>
          <a:prstGeom prst="rect">
            <a:avLst/>
          </a:prstGeom>
          <a:noFill/>
          <a:ln>
            <a:noFill/>
          </a:ln>
        </p:spPr>
      </p:pic>
      <p:sp>
        <p:nvSpPr>
          <p:cNvPr id="555" name="Google Shape;555;p43"/>
          <p:cNvSpPr txBox="1"/>
          <p:nvPr>
            <p:ph type="title"/>
          </p:nvPr>
        </p:nvSpPr>
        <p:spPr>
          <a:xfrm>
            <a:off x="833405" y="401433"/>
            <a:ext cx="10515600" cy="7049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Schedule</a:t>
            </a:r>
            <a:endParaRPr sz="5400">
              <a:solidFill>
                <a:schemeClr val="lt1"/>
              </a:solidFill>
            </a:endParaRPr>
          </a:p>
        </p:txBody>
      </p:sp>
      <p:sp>
        <p:nvSpPr>
          <p:cNvPr id="556" name="Google Shape;556;p43"/>
          <p:cNvSpPr txBox="1"/>
          <p:nvPr/>
        </p:nvSpPr>
        <p:spPr>
          <a:xfrm>
            <a:off x="809552" y="1738506"/>
            <a:ext cx="60986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2455"/>
              </a:buClr>
              <a:buSzPts val="2400"/>
              <a:buFont typeface="Arial"/>
              <a:buNone/>
            </a:pPr>
            <a:r>
              <a:rPr b="1" lang="en-US" sz="2400">
                <a:solidFill>
                  <a:srgbClr val="002455"/>
                </a:solidFill>
              </a:rPr>
              <a:t>Development Schedule - Fall 2024</a:t>
            </a:r>
            <a:endParaRPr/>
          </a:p>
        </p:txBody>
      </p:sp>
      <p:sp>
        <p:nvSpPr>
          <p:cNvPr id="557" name="Google Shape;557;p43"/>
          <p:cNvSpPr txBox="1"/>
          <p:nvPr/>
        </p:nvSpPr>
        <p:spPr>
          <a:xfrm>
            <a:off x="833405" y="2272589"/>
            <a:ext cx="10623332" cy="124487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3466"/>
              </a:buClr>
              <a:buSzPts val="1800"/>
              <a:buFont typeface="Arial"/>
              <a:buNone/>
            </a:pPr>
            <a:r>
              <a:rPr lang="en-US" sz="1800">
                <a:solidFill>
                  <a:srgbClr val="003466"/>
                </a:solidFill>
              </a:rPr>
              <a:t>During the first semester, we identified a few tasks that we needed to complete, and this continued throughout the current semester.</a:t>
            </a:r>
            <a:endParaRPr/>
          </a:p>
        </p:txBody>
      </p:sp>
      <p:pic>
        <p:nvPicPr>
          <p:cNvPr id="558" name="Google Shape;558;p43"/>
          <p:cNvPicPr preferRelativeResize="0"/>
          <p:nvPr/>
        </p:nvPicPr>
        <p:blipFill rotWithShape="1">
          <a:blip r:embed="rId4">
            <a:alphaModFix/>
          </a:blip>
          <a:srcRect b="0" l="0" r="0" t="0"/>
          <a:stretch/>
        </p:blipFill>
        <p:spPr>
          <a:xfrm>
            <a:off x="3854647" y="6494801"/>
            <a:ext cx="4473115" cy="160178"/>
          </a:xfrm>
          <a:prstGeom prst="rect">
            <a:avLst/>
          </a:prstGeom>
          <a:noFill/>
          <a:ln>
            <a:noFill/>
          </a:ln>
        </p:spPr>
      </p:pic>
      <p:sp>
        <p:nvSpPr>
          <p:cNvPr id="559" name="Google Shape;559;p4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t>‹#›</a:t>
            </a:fld>
            <a:endParaRPr sz="1900">
              <a:solidFill>
                <a:schemeClr val="dk1"/>
              </a:solidFill>
            </a:endParaRPr>
          </a:p>
        </p:txBody>
      </p:sp>
      <p:pic>
        <p:nvPicPr>
          <p:cNvPr id="560" name="Google Shape;560;p43"/>
          <p:cNvPicPr preferRelativeResize="0"/>
          <p:nvPr/>
        </p:nvPicPr>
        <p:blipFill rotWithShape="1">
          <a:blip r:embed="rId5">
            <a:alphaModFix/>
          </a:blip>
          <a:srcRect b="2982" l="1008" r="1047" t="3803"/>
          <a:stretch/>
        </p:blipFill>
        <p:spPr>
          <a:xfrm>
            <a:off x="0" y="3059026"/>
            <a:ext cx="12192000" cy="32973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44"/>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566" name="Google Shape;566;p44"/>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Schedule</a:t>
            </a:r>
            <a:endParaRPr sz="5400">
              <a:solidFill>
                <a:schemeClr val="lt1"/>
              </a:solidFill>
            </a:endParaRPr>
          </a:p>
        </p:txBody>
      </p:sp>
      <p:sp>
        <p:nvSpPr>
          <p:cNvPr id="567" name="Google Shape;567;p44"/>
          <p:cNvSpPr txBox="1"/>
          <p:nvPr/>
        </p:nvSpPr>
        <p:spPr>
          <a:xfrm>
            <a:off x="809552" y="1738506"/>
            <a:ext cx="6098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2455"/>
              </a:buClr>
              <a:buSzPts val="2400"/>
              <a:buFont typeface="Arial"/>
              <a:buNone/>
            </a:pPr>
            <a:r>
              <a:rPr b="1" lang="en-US" sz="2400">
                <a:solidFill>
                  <a:srgbClr val="002455"/>
                </a:solidFill>
              </a:rPr>
              <a:t>Development Schedule - Spring 2025</a:t>
            </a:r>
            <a:endParaRPr/>
          </a:p>
        </p:txBody>
      </p:sp>
      <p:sp>
        <p:nvSpPr>
          <p:cNvPr id="568" name="Google Shape;568;p44"/>
          <p:cNvSpPr txBox="1"/>
          <p:nvPr/>
        </p:nvSpPr>
        <p:spPr>
          <a:xfrm>
            <a:off x="833405" y="2272589"/>
            <a:ext cx="10623300" cy="1245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3466"/>
              </a:buClr>
              <a:buSzPts val="1800"/>
              <a:buFont typeface="Arial"/>
              <a:buNone/>
            </a:pPr>
            <a:r>
              <a:rPr lang="en-US" sz="1800">
                <a:solidFill>
                  <a:srgbClr val="003466"/>
                </a:solidFill>
              </a:rPr>
              <a:t>After the winter break, we re-evaluated the tasks that we needed to complete, and found the tasks to focus on during the semester.</a:t>
            </a:r>
            <a:endParaRPr/>
          </a:p>
        </p:txBody>
      </p:sp>
      <p:pic>
        <p:nvPicPr>
          <p:cNvPr id="569" name="Google Shape;569;p44"/>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pic>
        <p:nvPicPr>
          <p:cNvPr id="570" name="Google Shape;570;p44"/>
          <p:cNvPicPr preferRelativeResize="0"/>
          <p:nvPr/>
        </p:nvPicPr>
        <p:blipFill rotWithShape="1">
          <a:blip r:embed="rId5">
            <a:alphaModFix/>
          </a:blip>
          <a:srcRect b="0" l="1503" r="1512" t="0"/>
          <a:stretch/>
        </p:blipFill>
        <p:spPr>
          <a:xfrm>
            <a:off x="6350" y="2984725"/>
            <a:ext cx="12179302" cy="3274626"/>
          </a:xfrm>
          <a:prstGeom prst="rect">
            <a:avLst/>
          </a:prstGeom>
          <a:noFill/>
          <a:ln>
            <a:noFill/>
          </a:ln>
        </p:spPr>
      </p:pic>
      <p:sp>
        <p:nvSpPr>
          <p:cNvPr id="571" name="Google Shape;571;p4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t>‹#›</a:t>
            </a:fld>
            <a:endParaRPr sz="19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45"/>
          <p:cNvPicPr preferRelativeResize="0"/>
          <p:nvPr/>
        </p:nvPicPr>
        <p:blipFill rotWithShape="1">
          <a:blip r:embed="rId3">
            <a:alphaModFix/>
          </a:blip>
          <a:srcRect b="0" l="0" r="0" t="0"/>
          <a:stretch/>
        </p:blipFill>
        <p:spPr>
          <a:xfrm>
            <a:off x="6350" y="0"/>
            <a:ext cx="12179300" cy="1879600"/>
          </a:xfrm>
          <a:prstGeom prst="rect">
            <a:avLst/>
          </a:prstGeom>
          <a:noFill/>
          <a:ln>
            <a:noFill/>
          </a:ln>
        </p:spPr>
      </p:pic>
      <p:sp>
        <p:nvSpPr>
          <p:cNvPr id="577" name="Google Shape;577;p45"/>
          <p:cNvSpPr txBox="1"/>
          <p:nvPr>
            <p:ph type="title"/>
          </p:nvPr>
        </p:nvSpPr>
        <p:spPr>
          <a:xfrm>
            <a:off x="833405" y="401433"/>
            <a:ext cx="10515600" cy="7049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Future Work</a:t>
            </a:r>
            <a:endParaRPr sz="5400">
              <a:solidFill>
                <a:schemeClr val="lt1"/>
              </a:solidFill>
            </a:endParaRPr>
          </a:p>
        </p:txBody>
      </p:sp>
      <p:sp>
        <p:nvSpPr>
          <p:cNvPr id="578" name="Google Shape;578;p45"/>
          <p:cNvSpPr txBox="1"/>
          <p:nvPr/>
        </p:nvSpPr>
        <p:spPr>
          <a:xfrm>
            <a:off x="737950" y="2031738"/>
            <a:ext cx="10515600" cy="4206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200"/>
              </a:spcBef>
              <a:spcAft>
                <a:spcPts val="0"/>
              </a:spcAft>
              <a:buNone/>
            </a:pPr>
            <a:r>
              <a:t/>
            </a:r>
            <a:endParaRPr sz="1800">
              <a:solidFill>
                <a:srgbClr val="003466"/>
              </a:solidFill>
            </a:endParaRPr>
          </a:p>
          <a:p>
            <a:pPr indent="-342900" lvl="0" marL="457200" marR="0" rtl="0" algn="l">
              <a:lnSpc>
                <a:spcPct val="90000"/>
              </a:lnSpc>
              <a:spcBef>
                <a:spcPts val="1200"/>
              </a:spcBef>
              <a:spcAft>
                <a:spcPts val="0"/>
              </a:spcAft>
              <a:buClr>
                <a:srgbClr val="002455"/>
              </a:buClr>
              <a:buSzPts val="1800"/>
              <a:buFont typeface="Arial"/>
              <a:buChar char="●"/>
            </a:pPr>
            <a:r>
              <a:rPr lang="en-US" sz="1800">
                <a:solidFill>
                  <a:srgbClr val="003466"/>
                </a:solidFill>
              </a:rPr>
              <a:t>Threading with PlusPy</a:t>
            </a:r>
            <a:endParaRPr sz="1800">
              <a:solidFill>
                <a:srgbClr val="003466"/>
              </a:solidFill>
            </a:endParaRPr>
          </a:p>
          <a:p>
            <a:pPr indent="-342900" lvl="1" marL="914400" marR="0" rtl="0" algn="l">
              <a:lnSpc>
                <a:spcPct val="90000"/>
              </a:lnSpc>
              <a:spcBef>
                <a:spcPts val="0"/>
              </a:spcBef>
              <a:spcAft>
                <a:spcPts val="0"/>
              </a:spcAft>
              <a:buClr>
                <a:srgbClr val="002455"/>
              </a:buClr>
              <a:buSzPts val="1800"/>
              <a:buFont typeface="Arial"/>
              <a:buChar char="○"/>
            </a:pPr>
            <a:r>
              <a:rPr lang="en-US" sz="1800">
                <a:solidFill>
                  <a:srgbClr val="003466"/>
                </a:solidFill>
              </a:rPr>
              <a:t>Allows for multiple simulators to communicate</a:t>
            </a:r>
            <a:endParaRPr sz="1800">
              <a:solidFill>
                <a:srgbClr val="003466"/>
              </a:solidFill>
            </a:endParaRPr>
          </a:p>
          <a:p>
            <a:pPr indent="0" lvl="0" marL="0" marR="0" rtl="0" algn="l">
              <a:lnSpc>
                <a:spcPct val="90000"/>
              </a:lnSpc>
              <a:spcBef>
                <a:spcPts val="1200"/>
              </a:spcBef>
              <a:spcAft>
                <a:spcPts val="0"/>
              </a:spcAft>
              <a:buNone/>
            </a:pPr>
            <a:r>
              <a:t/>
            </a:r>
            <a:endParaRPr sz="1800">
              <a:solidFill>
                <a:srgbClr val="003466"/>
              </a:solidFill>
            </a:endParaRPr>
          </a:p>
          <a:p>
            <a:pPr indent="-342900" lvl="0" marL="457200" marR="0" rtl="0" algn="l">
              <a:lnSpc>
                <a:spcPct val="90000"/>
              </a:lnSpc>
              <a:spcBef>
                <a:spcPts val="1200"/>
              </a:spcBef>
              <a:spcAft>
                <a:spcPts val="0"/>
              </a:spcAft>
              <a:buClr>
                <a:srgbClr val="002455"/>
              </a:buClr>
              <a:buSzPts val="1800"/>
              <a:buFont typeface="Arial"/>
              <a:buChar char="●"/>
            </a:pPr>
            <a:r>
              <a:rPr lang="en-US" sz="1800">
                <a:solidFill>
                  <a:srgbClr val="003466"/>
                </a:solidFill>
              </a:rPr>
              <a:t>External Communication / Wrappers</a:t>
            </a:r>
            <a:endParaRPr sz="1800">
              <a:solidFill>
                <a:srgbClr val="003466"/>
              </a:solidFill>
            </a:endParaRPr>
          </a:p>
          <a:p>
            <a:pPr indent="-342900" lvl="1" marL="914400" marR="0" rtl="0" algn="l">
              <a:lnSpc>
                <a:spcPct val="90000"/>
              </a:lnSpc>
              <a:spcBef>
                <a:spcPts val="0"/>
              </a:spcBef>
              <a:spcAft>
                <a:spcPts val="0"/>
              </a:spcAft>
              <a:buClr>
                <a:srgbClr val="003466"/>
              </a:buClr>
              <a:buSzPts val="1800"/>
              <a:buChar char="○"/>
            </a:pPr>
            <a:r>
              <a:rPr lang="en-US" sz="1800">
                <a:solidFill>
                  <a:srgbClr val="003466"/>
                </a:solidFill>
              </a:rPr>
              <a:t>Allow for a way to communicate between scripts and the TLA+ model</a:t>
            </a:r>
            <a:endParaRPr sz="1800">
              <a:solidFill>
                <a:srgbClr val="003466"/>
              </a:solidFill>
            </a:endParaRPr>
          </a:p>
          <a:p>
            <a:pPr indent="0" lvl="0" marL="0" marR="0" rtl="0" algn="l">
              <a:lnSpc>
                <a:spcPct val="90000"/>
              </a:lnSpc>
              <a:spcBef>
                <a:spcPts val="1200"/>
              </a:spcBef>
              <a:spcAft>
                <a:spcPts val="0"/>
              </a:spcAft>
              <a:buNone/>
            </a:pPr>
            <a:r>
              <a:t/>
            </a:r>
            <a:endParaRPr sz="1800">
              <a:solidFill>
                <a:srgbClr val="003466"/>
              </a:solidFill>
            </a:endParaRPr>
          </a:p>
          <a:p>
            <a:pPr indent="-342900" lvl="0" marL="457200" marR="0" rtl="0" algn="l">
              <a:lnSpc>
                <a:spcPct val="90000"/>
              </a:lnSpc>
              <a:spcBef>
                <a:spcPts val="1200"/>
              </a:spcBef>
              <a:spcAft>
                <a:spcPts val="0"/>
              </a:spcAft>
              <a:buClr>
                <a:srgbClr val="003466"/>
              </a:buClr>
              <a:buSzPts val="1800"/>
              <a:buChar char="●"/>
            </a:pPr>
            <a:r>
              <a:rPr lang="en-US" sz="1800">
                <a:solidFill>
                  <a:srgbClr val="003466"/>
                </a:solidFill>
              </a:rPr>
              <a:t>Improved Simulator Communication</a:t>
            </a:r>
            <a:endParaRPr sz="1800">
              <a:solidFill>
                <a:srgbClr val="003466"/>
              </a:solidFill>
            </a:endParaRPr>
          </a:p>
          <a:p>
            <a:pPr indent="-342900" lvl="1" marL="914400" marR="0" rtl="0" algn="l">
              <a:lnSpc>
                <a:spcPct val="90000"/>
              </a:lnSpc>
              <a:spcBef>
                <a:spcPts val="0"/>
              </a:spcBef>
              <a:spcAft>
                <a:spcPts val="0"/>
              </a:spcAft>
              <a:buClr>
                <a:srgbClr val="003466"/>
              </a:buClr>
              <a:buSzPts val="1800"/>
              <a:buChar char="○"/>
            </a:pPr>
            <a:r>
              <a:rPr lang="en-US" sz="1800">
                <a:solidFill>
                  <a:srgbClr val="003466"/>
                </a:solidFill>
              </a:rPr>
              <a:t>Improve the communication between the PlusPy runner and TLA+ model</a:t>
            </a:r>
            <a:endParaRPr sz="1800">
              <a:solidFill>
                <a:srgbClr val="003466"/>
              </a:solidFill>
            </a:endParaRPr>
          </a:p>
          <a:p>
            <a:pPr indent="0" lvl="0" marL="0" marR="0" rtl="0" algn="l">
              <a:lnSpc>
                <a:spcPct val="90000"/>
              </a:lnSpc>
              <a:spcBef>
                <a:spcPts val="1200"/>
              </a:spcBef>
              <a:spcAft>
                <a:spcPts val="0"/>
              </a:spcAft>
              <a:buNone/>
            </a:pPr>
            <a:r>
              <a:t/>
            </a:r>
            <a:endParaRPr sz="1800">
              <a:solidFill>
                <a:srgbClr val="003466"/>
              </a:solidFill>
            </a:endParaRPr>
          </a:p>
        </p:txBody>
      </p:sp>
      <p:pic>
        <p:nvPicPr>
          <p:cNvPr id="579" name="Google Shape;579;p45"/>
          <p:cNvPicPr preferRelativeResize="0"/>
          <p:nvPr/>
        </p:nvPicPr>
        <p:blipFill rotWithShape="1">
          <a:blip r:embed="rId4">
            <a:alphaModFix/>
          </a:blip>
          <a:srcRect b="0" l="0" r="0" t="0"/>
          <a:stretch/>
        </p:blipFill>
        <p:spPr>
          <a:xfrm>
            <a:off x="3854647" y="6494801"/>
            <a:ext cx="4473115" cy="160178"/>
          </a:xfrm>
          <a:prstGeom prst="rect">
            <a:avLst/>
          </a:prstGeom>
          <a:noFill/>
          <a:ln>
            <a:noFill/>
          </a:ln>
        </p:spPr>
      </p:pic>
      <p:sp>
        <p:nvSpPr>
          <p:cNvPr id="580" name="Google Shape;580;p4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t>‹#›</a:t>
            </a:fld>
            <a:endParaRPr sz="19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46"/>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586" name="Google Shape;586;p46"/>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Conclusion</a:t>
            </a:r>
            <a:endParaRPr sz="5400">
              <a:solidFill>
                <a:schemeClr val="lt1"/>
              </a:solidFill>
            </a:endParaRPr>
          </a:p>
        </p:txBody>
      </p:sp>
      <p:sp>
        <p:nvSpPr>
          <p:cNvPr id="587" name="Google Shape;587;p46"/>
          <p:cNvSpPr txBox="1"/>
          <p:nvPr/>
        </p:nvSpPr>
        <p:spPr>
          <a:xfrm>
            <a:off x="737950" y="2031738"/>
            <a:ext cx="10515600" cy="4206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200"/>
              </a:spcBef>
              <a:spcAft>
                <a:spcPts val="0"/>
              </a:spcAft>
              <a:buNone/>
            </a:pPr>
            <a:r>
              <a:t/>
            </a:r>
            <a:endParaRPr sz="1800">
              <a:solidFill>
                <a:srgbClr val="003466"/>
              </a:solidFill>
            </a:endParaRPr>
          </a:p>
          <a:p>
            <a:pPr indent="-342900" lvl="0" marL="457200" marR="0" rtl="0" algn="l">
              <a:lnSpc>
                <a:spcPct val="90000"/>
              </a:lnSpc>
              <a:spcBef>
                <a:spcPts val="1200"/>
              </a:spcBef>
              <a:spcAft>
                <a:spcPts val="0"/>
              </a:spcAft>
              <a:buClr>
                <a:srgbClr val="002455"/>
              </a:buClr>
              <a:buSzPts val="1800"/>
              <a:buFont typeface="Arial"/>
              <a:buChar char="●"/>
            </a:pPr>
            <a:r>
              <a:rPr lang="en-US" sz="1800">
                <a:solidFill>
                  <a:srgbClr val="003466"/>
                </a:solidFill>
              </a:rPr>
              <a:t>SSDs are getting faster</a:t>
            </a:r>
            <a:endParaRPr sz="1800">
              <a:solidFill>
                <a:srgbClr val="003466"/>
              </a:solidFill>
            </a:endParaRPr>
          </a:p>
          <a:p>
            <a:pPr indent="-342900" lvl="1" marL="914400" marR="0" rtl="0" algn="l">
              <a:lnSpc>
                <a:spcPct val="90000"/>
              </a:lnSpc>
              <a:spcBef>
                <a:spcPts val="0"/>
              </a:spcBef>
              <a:spcAft>
                <a:spcPts val="0"/>
              </a:spcAft>
              <a:buClr>
                <a:srgbClr val="002455"/>
              </a:buClr>
              <a:buSzPts val="1800"/>
              <a:buFont typeface="Arial"/>
              <a:buChar char="○"/>
            </a:pPr>
            <a:r>
              <a:rPr lang="en-US" sz="1800">
                <a:solidFill>
                  <a:srgbClr val="003466"/>
                </a:solidFill>
              </a:rPr>
              <a:t>This leads to a need for better testing.</a:t>
            </a:r>
            <a:endParaRPr sz="1800">
              <a:solidFill>
                <a:srgbClr val="003466"/>
              </a:solidFill>
            </a:endParaRPr>
          </a:p>
          <a:p>
            <a:pPr indent="0" lvl="0" marL="0" marR="0" rtl="0" algn="l">
              <a:lnSpc>
                <a:spcPct val="90000"/>
              </a:lnSpc>
              <a:spcBef>
                <a:spcPts val="1200"/>
              </a:spcBef>
              <a:spcAft>
                <a:spcPts val="0"/>
              </a:spcAft>
              <a:buNone/>
            </a:pPr>
            <a:r>
              <a:t/>
            </a:r>
            <a:endParaRPr sz="1800">
              <a:solidFill>
                <a:srgbClr val="003466"/>
              </a:solidFill>
            </a:endParaRPr>
          </a:p>
          <a:p>
            <a:pPr indent="-342900" lvl="0" marL="457200" marR="0" rtl="0" algn="l">
              <a:lnSpc>
                <a:spcPct val="90000"/>
              </a:lnSpc>
              <a:spcBef>
                <a:spcPts val="1200"/>
              </a:spcBef>
              <a:spcAft>
                <a:spcPts val="0"/>
              </a:spcAft>
              <a:buClr>
                <a:srgbClr val="002455"/>
              </a:buClr>
              <a:buSzPts val="1800"/>
              <a:buFont typeface="Arial"/>
              <a:buChar char="●"/>
            </a:pPr>
            <a:r>
              <a:rPr lang="en-US" sz="1800">
                <a:solidFill>
                  <a:srgbClr val="003466"/>
                </a:solidFill>
              </a:rPr>
              <a:t>Our solution explores every path for testing of an SSD’s functionality.</a:t>
            </a:r>
            <a:endParaRPr sz="1800">
              <a:solidFill>
                <a:srgbClr val="003466"/>
              </a:solidFill>
            </a:endParaRPr>
          </a:p>
          <a:p>
            <a:pPr indent="-342900" lvl="1" marL="914400" marR="0" rtl="0" algn="l">
              <a:lnSpc>
                <a:spcPct val="90000"/>
              </a:lnSpc>
              <a:spcBef>
                <a:spcPts val="0"/>
              </a:spcBef>
              <a:spcAft>
                <a:spcPts val="0"/>
              </a:spcAft>
              <a:buClr>
                <a:srgbClr val="003466"/>
              </a:buClr>
              <a:buSzPts val="1800"/>
              <a:buChar char="○"/>
            </a:pPr>
            <a:r>
              <a:rPr lang="en-US" sz="1800">
                <a:solidFill>
                  <a:srgbClr val="003466"/>
                </a:solidFill>
              </a:rPr>
              <a:t>This should help find weird niche bugs.</a:t>
            </a:r>
            <a:endParaRPr sz="1800">
              <a:solidFill>
                <a:srgbClr val="003466"/>
              </a:solidFill>
            </a:endParaRPr>
          </a:p>
          <a:p>
            <a:pPr indent="0" lvl="0" marL="0" marR="0" rtl="0" algn="l">
              <a:lnSpc>
                <a:spcPct val="90000"/>
              </a:lnSpc>
              <a:spcBef>
                <a:spcPts val="1200"/>
              </a:spcBef>
              <a:spcAft>
                <a:spcPts val="0"/>
              </a:spcAft>
              <a:buNone/>
            </a:pPr>
            <a:r>
              <a:t/>
            </a:r>
            <a:endParaRPr sz="1800">
              <a:solidFill>
                <a:srgbClr val="003466"/>
              </a:solidFill>
            </a:endParaRPr>
          </a:p>
          <a:p>
            <a:pPr indent="-342900" lvl="0" marL="457200" marR="0" rtl="0" algn="l">
              <a:lnSpc>
                <a:spcPct val="90000"/>
              </a:lnSpc>
              <a:spcBef>
                <a:spcPts val="1200"/>
              </a:spcBef>
              <a:spcAft>
                <a:spcPts val="0"/>
              </a:spcAft>
              <a:buClr>
                <a:srgbClr val="003466"/>
              </a:buClr>
              <a:buSzPts val="1800"/>
              <a:buChar char="●"/>
            </a:pPr>
            <a:r>
              <a:rPr lang="en-US" sz="1800">
                <a:solidFill>
                  <a:srgbClr val="003466"/>
                </a:solidFill>
              </a:rPr>
              <a:t>Our solution uses TLA+, Python, and NVMe-CLI</a:t>
            </a:r>
            <a:endParaRPr sz="1800">
              <a:solidFill>
                <a:srgbClr val="003466"/>
              </a:solidFill>
            </a:endParaRPr>
          </a:p>
          <a:p>
            <a:pPr indent="-342900" lvl="1" marL="914400" marR="0" rtl="0" algn="l">
              <a:lnSpc>
                <a:spcPct val="90000"/>
              </a:lnSpc>
              <a:spcBef>
                <a:spcPts val="0"/>
              </a:spcBef>
              <a:spcAft>
                <a:spcPts val="0"/>
              </a:spcAft>
              <a:buClr>
                <a:srgbClr val="003466"/>
              </a:buClr>
              <a:buSzPts val="1800"/>
              <a:buChar char="○"/>
            </a:pPr>
            <a:r>
              <a:rPr lang="en-US" sz="1800">
                <a:solidFill>
                  <a:srgbClr val="003466"/>
                </a:solidFill>
              </a:rPr>
              <a:t>We connected up each part, and log it’s output.</a:t>
            </a:r>
            <a:endParaRPr sz="1800">
              <a:solidFill>
                <a:srgbClr val="003466"/>
              </a:solidFill>
            </a:endParaRPr>
          </a:p>
          <a:p>
            <a:pPr indent="0" lvl="0" marL="0" marR="0" rtl="0" algn="l">
              <a:lnSpc>
                <a:spcPct val="90000"/>
              </a:lnSpc>
              <a:spcBef>
                <a:spcPts val="1200"/>
              </a:spcBef>
              <a:spcAft>
                <a:spcPts val="0"/>
              </a:spcAft>
              <a:buNone/>
            </a:pPr>
            <a:r>
              <a:t/>
            </a:r>
            <a:endParaRPr sz="1800">
              <a:solidFill>
                <a:srgbClr val="003466"/>
              </a:solidFill>
            </a:endParaRPr>
          </a:p>
        </p:txBody>
      </p:sp>
      <p:pic>
        <p:nvPicPr>
          <p:cNvPr id="588" name="Google Shape;588;p46"/>
          <p:cNvPicPr preferRelativeResize="0"/>
          <p:nvPr/>
        </p:nvPicPr>
        <p:blipFill rotWithShape="1">
          <a:blip r:embed="rId4">
            <a:alphaModFix/>
          </a:blip>
          <a:srcRect b="0" l="0" r="0" t="0"/>
          <a:stretch/>
        </p:blipFill>
        <p:spPr>
          <a:xfrm>
            <a:off x="3854647" y="6494801"/>
            <a:ext cx="4473114" cy="160178"/>
          </a:xfrm>
          <a:prstGeom prst="rect">
            <a:avLst/>
          </a:prstGeom>
          <a:noFill/>
          <a:ln>
            <a:noFill/>
          </a:ln>
        </p:spPr>
      </p:pic>
      <p:sp>
        <p:nvSpPr>
          <p:cNvPr id="589" name="Google Shape;589;p4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t>‹#›</a:t>
            </a:fld>
            <a:endParaRPr sz="19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4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96" name="Google Shape;596;p47"/>
          <p:cNvSpPr txBox="1"/>
          <p:nvPr>
            <p:ph type="ctrTitle"/>
          </p:nvPr>
        </p:nvSpPr>
        <p:spPr>
          <a:xfrm>
            <a:off x="1541824" y="2600960"/>
            <a:ext cx="9144000" cy="113362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455"/>
              </a:buClr>
              <a:buSzPts val="7500"/>
              <a:buFont typeface="Arial"/>
              <a:buNone/>
            </a:pPr>
            <a:r>
              <a:rPr b="1" lang="en-US" sz="7500">
                <a:solidFill>
                  <a:srgbClr val="002455"/>
                </a:solidFill>
                <a:latin typeface="Arial"/>
                <a:ea typeface="Arial"/>
                <a:cs typeface="Arial"/>
                <a:sym typeface="Arial"/>
              </a:rPr>
              <a:t>Thank You!</a:t>
            </a:r>
            <a:endParaRPr sz="7500"/>
          </a:p>
        </p:txBody>
      </p:sp>
      <p:pic>
        <p:nvPicPr>
          <p:cNvPr id="597" name="Google Shape;597;p47"/>
          <p:cNvPicPr preferRelativeResize="0"/>
          <p:nvPr/>
        </p:nvPicPr>
        <p:blipFill rotWithShape="1">
          <a:blip r:embed="rId4">
            <a:alphaModFix/>
          </a:blip>
          <a:srcRect b="0" l="0" r="0" t="0"/>
          <a:stretch/>
        </p:blipFill>
        <p:spPr>
          <a:xfrm>
            <a:off x="3888424" y="6276106"/>
            <a:ext cx="4415152" cy="218898"/>
          </a:xfrm>
          <a:prstGeom prst="rect">
            <a:avLst/>
          </a:prstGeom>
          <a:noFill/>
          <a:ln>
            <a:noFill/>
          </a:ln>
        </p:spPr>
      </p:pic>
      <p:sp>
        <p:nvSpPr>
          <p:cNvPr id="598" name="Google Shape;598;p4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sz="1200">
                <a:solidFill>
                  <a:srgbClr val="888888"/>
                </a:solidFill>
              </a:rPr>
              <a:t>‹#›</a:t>
            </a:fld>
            <a:endParaRPr sz="1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16"/>
          <p:cNvPicPr preferRelativeResize="0"/>
          <p:nvPr/>
        </p:nvPicPr>
        <p:blipFill rotWithShape="1">
          <a:blip r:embed="rId4">
            <a:alphaModFix/>
          </a:blip>
          <a:srcRect b="0" l="0" r="0" t="0"/>
          <a:stretch/>
        </p:blipFill>
        <p:spPr>
          <a:xfrm>
            <a:off x="6350" y="0"/>
            <a:ext cx="12179303" cy="1879600"/>
          </a:xfrm>
          <a:prstGeom prst="rect">
            <a:avLst/>
          </a:prstGeom>
          <a:noFill/>
          <a:ln>
            <a:noFill/>
          </a:ln>
        </p:spPr>
      </p:pic>
      <p:sp>
        <p:nvSpPr>
          <p:cNvPr id="142" name="Google Shape;142;p16"/>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The Problem</a:t>
            </a:r>
            <a:endParaRPr sz="5400">
              <a:solidFill>
                <a:schemeClr val="lt1"/>
              </a:solidFill>
            </a:endParaRPr>
          </a:p>
        </p:txBody>
      </p:sp>
      <p:sp>
        <p:nvSpPr>
          <p:cNvPr id="143" name="Google Shape;143;p16"/>
          <p:cNvSpPr txBox="1"/>
          <p:nvPr/>
        </p:nvSpPr>
        <p:spPr>
          <a:xfrm>
            <a:off x="833405" y="2488182"/>
            <a:ext cx="4881600" cy="14046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a:p>
            <a:pPr indent="0" lvl="0" marL="0" marR="0" rtl="0" algn="l">
              <a:lnSpc>
                <a:spcPct val="100000"/>
              </a:lnSpc>
              <a:spcBef>
                <a:spcPts val="0"/>
              </a:spcBef>
              <a:spcAft>
                <a:spcPts val="0"/>
              </a:spcAft>
              <a:buClr>
                <a:srgbClr val="003466"/>
              </a:buClr>
              <a:buSzPts val="1800"/>
              <a:buFont typeface="Arial"/>
              <a:buNone/>
            </a:pPr>
            <a:r>
              <a:t/>
            </a:r>
            <a:endParaRPr sz="1800">
              <a:solidFill>
                <a:srgbClr val="003466"/>
              </a:solidFill>
            </a:endParaRPr>
          </a:p>
        </p:txBody>
      </p:sp>
      <p:sp>
        <p:nvSpPr>
          <p:cNvPr id="144" name="Google Shape;144;p16"/>
          <p:cNvSpPr txBox="1"/>
          <p:nvPr/>
        </p:nvSpPr>
        <p:spPr>
          <a:xfrm>
            <a:off x="833405" y="3892653"/>
            <a:ext cx="49656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1000"/>
              </a:spcBef>
              <a:spcAft>
                <a:spcPts val="0"/>
              </a:spcAft>
              <a:buNone/>
            </a:pPr>
            <a:r>
              <a:t/>
            </a:r>
            <a:endParaRPr sz="1800">
              <a:solidFill>
                <a:srgbClr val="003466"/>
              </a:solidFill>
            </a:endParaRPr>
          </a:p>
        </p:txBody>
      </p:sp>
      <p:sp>
        <p:nvSpPr>
          <p:cNvPr id="145" name="Google Shape;145;p16"/>
          <p:cNvSpPr txBox="1"/>
          <p:nvPr/>
        </p:nvSpPr>
        <p:spPr>
          <a:xfrm>
            <a:off x="6426561" y="3417394"/>
            <a:ext cx="2454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Current Testing</a:t>
            </a:r>
            <a:endParaRPr/>
          </a:p>
        </p:txBody>
      </p:sp>
      <p:sp>
        <p:nvSpPr>
          <p:cNvPr id="146" name="Google Shape;146;p16"/>
          <p:cNvSpPr txBox="1"/>
          <p:nvPr/>
        </p:nvSpPr>
        <p:spPr>
          <a:xfrm>
            <a:off x="6426553" y="3929282"/>
            <a:ext cx="4881600" cy="14046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Clr>
                <a:srgbClr val="003466"/>
              </a:buClr>
              <a:buSzPts val="1800"/>
              <a:buFont typeface="Arial"/>
              <a:buNone/>
            </a:pPr>
            <a:r>
              <a:rPr lang="en-US" sz="1800">
                <a:solidFill>
                  <a:srgbClr val="003466"/>
                </a:solidFill>
              </a:rPr>
              <a:t>SSDs</a:t>
            </a:r>
            <a:r>
              <a:rPr lang="en-US" sz="1800">
                <a:solidFill>
                  <a:srgbClr val="003466"/>
                </a:solidFill>
              </a:rPr>
              <a:t> </a:t>
            </a:r>
            <a:r>
              <a:rPr lang="en-US" sz="1800">
                <a:solidFill>
                  <a:srgbClr val="003466"/>
                </a:solidFill>
              </a:rPr>
              <a:t>are getting faster with each new generation.</a:t>
            </a:r>
            <a:endParaRPr sz="1800">
              <a:solidFill>
                <a:srgbClr val="003466"/>
              </a:solidFill>
            </a:endParaRPr>
          </a:p>
          <a:p>
            <a:pPr indent="-342900" lvl="0" marL="457200" marR="0" rtl="0" algn="l">
              <a:lnSpc>
                <a:spcPct val="100000"/>
              </a:lnSpc>
              <a:spcBef>
                <a:spcPts val="0"/>
              </a:spcBef>
              <a:spcAft>
                <a:spcPts val="0"/>
              </a:spcAft>
              <a:buClr>
                <a:srgbClr val="003466"/>
              </a:buClr>
              <a:buSzPts val="1800"/>
              <a:buChar char="●"/>
            </a:pPr>
            <a:r>
              <a:rPr lang="en-US" sz="1800">
                <a:solidFill>
                  <a:srgbClr val="003466"/>
                </a:solidFill>
              </a:rPr>
              <a:t>Can lead to less stability.</a:t>
            </a:r>
            <a:endParaRPr sz="1800">
              <a:solidFill>
                <a:srgbClr val="003466"/>
              </a:solidFill>
            </a:endParaRPr>
          </a:p>
          <a:p>
            <a:pPr indent="-342900" lvl="0" marL="457200" marR="0" rtl="0" algn="l">
              <a:lnSpc>
                <a:spcPct val="100000"/>
              </a:lnSpc>
              <a:spcBef>
                <a:spcPts val="0"/>
              </a:spcBef>
              <a:spcAft>
                <a:spcPts val="0"/>
              </a:spcAft>
              <a:buClr>
                <a:srgbClr val="003466"/>
              </a:buClr>
              <a:buSzPts val="1800"/>
              <a:buChar char="●"/>
            </a:pPr>
            <a:r>
              <a:rPr lang="en-US" sz="1800">
                <a:solidFill>
                  <a:srgbClr val="003466"/>
                </a:solidFill>
              </a:rPr>
              <a:t>Creates a need for better and thorough testing.</a:t>
            </a:r>
            <a:endParaRPr sz="1800">
              <a:solidFill>
                <a:srgbClr val="003466"/>
              </a:solidFill>
            </a:endParaRPr>
          </a:p>
        </p:txBody>
      </p:sp>
      <p:sp>
        <p:nvSpPr>
          <p:cNvPr id="147" name="Google Shape;147;p16"/>
          <p:cNvSpPr txBox="1"/>
          <p:nvPr/>
        </p:nvSpPr>
        <p:spPr>
          <a:xfrm>
            <a:off x="6426553" y="2427703"/>
            <a:ext cx="6098700" cy="5910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90000"/>
              </a:lnSpc>
              <a:spcBef>
                <a:spcPts val="1000"/>
              </a:spcBef>
              <a:spcAft>
                <a:spcPts val="0"/>
              </a:spcAft>
              <a:buClr>
                <a:srgbClr val="003466"/>
              </a:buClr>
              <a:buSzPts val="1800"/>
              <a:buChar char="●"/>
            </a:pPr>
            <a:r>
              <a:rPr lang="en-US" sz="1800">
                <a:solidFill>
                  <a:srgbClr val="003466"/>
                </a:solidFill>
              </a:rPr>
              <a:t>Boot Times affected</a:t>
            </a:r>
            <a:endParaRPr sz="1800">
              <a:solidFill>
                <a:srgbClr val="003466"/>
              </a:solidFill>
            </a:endParaRPr>
          </a:p>
          <a:p>
            <a:pPr indent="-342900" lvl="0" marL="457200" marR="0" rtl="0" algn="l">
              <a:lnSpc>
                <a:spcPct val="90000"/>
              </a:lnSpc>
              <a:spcBef>
                <a:spcPts val="0"/>
              </a:spcBef>
              <a:spcAft>
                <a:spcPts val="0"/>
              </a:spcAft>
              <a:buClr>
                <a:srgbClr val="003466"/>
              </a:buClr>
              <a:buSzPts val="1800"/>
              <a:buChar char="●"/>
            </a:pPr>
            <a:r>
              <a:rPr lang="en-US" sz="1800">
                <a:solidFill>
                  <a:srgbClr val="003466"/>
                </a:solidFill>
              </a:rPr>
              <a:t>Faster load times for programs</a:t>
            </a:r>
            <a:endParaRPr sz="1800">
              <a:solidFill>
                <a:srgbClr val="003466"/>
              </a:solidFill>
            </a:endParaRPr>
          </a:p>
        </p:txBody>
      </p:sp>
      <p:pic>
        <p:nvPicPr>
          <p:cNvPr id="148" name="Google Shape;148;p16"/>
          <p:cNvPicPr preferRelativeResize="0"/>
          <p:nvPr/>
        </p:nvPicPr>
        <p:blipFill rotWithShape="1">
          <a:blip r:embed="rId5">
            <a:alphaModFix/>
          </a:blip>
          <a:srcRect b="0" l="0" r="0" t="0"/>
          <a:stretch/>
        </p:blipFill>
        <p:spPr>
          <a:xfrm>
            <a:off x="3854647" y="6494801"/>
            <a:ext cx="4473114" cy="160178"/>
          </a:xfrm>
          <a:prstGeom prst="rect">
            <a:avLst/>
          </a:prstGeom>
          <a:noFill/>
          <a:ln>
            <a:noFill/>
          </a:ln>
        </p:spPr>
      </p:pic>
      <p:pic>
        <p:nvPicPr>
          <p:cNvPr id="149" name="Google Shape;149;p16"/>
          <p:cNvPicPr preferRelativeResize="0"/>
          <p:nvPr/>
        </p:nvPicPr>
        <p:blipFill>
          <a:blip r:embed="rId6">
            <a:alphaModFix/>
          </a:blip>
          <a:stretch>
            <a:fillRect/>
          </a:stretch>
        </p:blipFill>
        <p:spPr>
          <a:xfrm>
            <a:off x="965887" y="2055850"/>
            <a:ext cx="4616626" cy="3610100"/>
          </a:xfrm>
          <a:prstGeom prst="rect">
            <a:avLst/>
          </a:prstGeom>
          <a:noFill/>
          <a:ln>
            <a:noFill/>
          </a:ln>
        </p:spPr>
      </p:pic>
      <p:sp>
        <p:nvSpPr>
          <p:cNvPr id="150" name="Google Shape;150;p1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1900">
                <a:solidFill>
                  <a:schemeClr val="dk1"/>
                </a:solidFill>
              </a:rPr>
              <a:t>‹#›</a:t>
            </a:fld>
            <a:endParaRPr sz="1900">
              <a:solidFill>
                <a:schemeClr val="dk1"/>
              </a:solidFill>
            </a:endParaRPr>
          </a:p>
        </p:txBody>
      </p:sp>
      <p:sp>
        <p:nvSpPr>
          <p:cNvPr id="151" name="Google Shape;151;p16"/>
          <p:cNvSpPr txBox="1"/>
          <p:nvPr/>
        </p:nvSpPr>
        <p:spPr>
          <a:xfrm>
            <a:off x="6398696" y="1879600"/>
            <a:ext cx="3247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466"/>
              </a:buClr>
              <a:buSzPts val="2400"/>
              <a:buFont typeface="Arial"/>
              <a:buNone/>
            </a:pPr>
            <a:r>
              <a:rPr b="1" lang="en-US" sz="2400">
                <a:solidFill>
                  <a:srgbClr val="003466"/>
                </a:solidFill>
              </a:rPr>
              <a:t>3.0 </a:t>
            </a:r>
            <a:r>
              <a:rPr b="1" lang="en-US" sz="2400">
                <a:solidFill>
                  <a:srgbClr val="003466"/>
                </a:solidFill>
              </a:rPr>
              <a:t>PCIe</a:t>
            </a:r>
            <a:r>
              <a:rPr b="1" lang="en-US" sz="2400">
                <a:solidFill>
                  <a:srgbClr val="003466"/>
                </a:solidFill>
              </a:rPr>
              <a:t> -&gt; 4.0PCIe</a:t>
            </a:r>
            <a:endParaRPr b="1" sz="2400">
              <a:solidFill>
                <a:srgbClr val="0034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58" name="Google Shape;158;p17"/>
          <p:cNvPicPr preferRelativeResize="0"/>
          <p:nvPr/>
        </p:nvPicPr>
        <p:blipFill>
          <a:blip r:embed="rId3">
            <a:alphaModFix/>
          </a:blip>
          <a:stretch>
            <a:fillRect/>
          </a:stretch>
        </p:blipFill>
        <p:spPr>
          <a:xfrm>
            <a:off x="2071138" y="984250"/>
            <a:ext cx="8049725" cy="5637375"/>
          </a:xfrm>
          <a:prstGeom prst="rect">
            <a:avLst/>
          </a:prstGeom>
          <a:noFill/>
          <a:ln>
            <a:noFill/>
          </a:ln>
        </p:spPr>
      </p:pic>
      <p:pic>
        <p:nvPicPr>
          <p:cNvPr id="159" name="Google Shape;159;p17"/>
          <p:cNvPicPr preferRelativeResize="0"/>
          <p:nvPr/>
        </p:nvPicPr>
        <p:blipFill rotWithShape="1">
          <a:blip r:embed="rId4">
            <a:alphaModFix/>
          </a:blip>
          <a:srcRect b="0" l="0" r="0" t="0"/>
          <a:stretch/>
        </p:blipFill>
        <p:spPr>
          <a:xfrm>
            <a:off x="6350" y="0"/>
            <a:ext cx="12179303" cy="1208700"/>
          </a:xfrm>
          <a:prstGeom prst="rect">
            <a:avLst/>
          </a:prstGeom>
          <a:noFill/>
          <a:ln>
            <a:noFill/>
          </a:ln>
        </p:spPr>
      </p:pic>
      <p:pic>
        <p:nvPicPr>
          <p:cNvPr id="160" name="Google Shape;160;p17"/>
          <p:cNvPicPr preferRelativeResize="0"/>
          <p:nvPr/>
        </p:nvPicPr>
        <p:blipFill rotWithShape="1">
          <a:blip r:embed="rId5">
            <a:alphaModFix/>
          </a:blip>
          <a:srcRect b="0" l="0" r="0" t="0"/>
          <a:stretch/>
        </p:blipFill>
        <p:spPr>
          <a:xfrm>
            <a:off x="139697" y="6621626"/>
            <a:ext cx="4473114" cy="160178"/>
          </a:xfrm>
          <a:prstGeom prst="rect">
            <a:avLst/>
          </a:prstGeom>
          <a:noFill/>
          <a:ln>
            <a:noFill/>
          </a:ln>
        </p:spPr>
      </p:pic>
      <p:sp>
        <p:nvSpPr>
          <p:cNvPr id="161" name="Google Shape;161;p17"/>
          <p:cNvSpPr txBox="1"/>
          <p:nvPr/>
        </p:nvSpPr>
        <p:spPr>
          <a:xfrm>
            <a:off x="830325" y="0"/>
            <a:ext cx="10063800" cy="9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5000">
                <a:solidFill>
                  <a:schemeClr val="lt1"/>
                </a:solidFill>
              </a:rPr>
              <a:t>Current Testing Workflow</a:t>
            </a:r>
            <a:endParaRPr sz="24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68" name="Google Shape;168;p18"/>
          <p:cNvPicPr preferRelativeResize="0"/>
          <p:nvPr/>
        </p:nvPicPr>
        <p:blipFill>
          <a:blip r:embed="rId3">
            <a:alphaModFix/>
          </a:blip>
          <a:stretch>
            <a:fillRect/>
          </a:stretch>
        </p:blipFill>
        <p:spPr>
          <a:xfrm>
            <a:off x="802025" y="1015800"/>
            <a:ext cx="10587958" cy="5688125"/>
          </a:xfrm>
          <a:prstGeom prst="rect">
            <a:avLst/>
          </a:prstGeom>
          <a:noFill/>
          <a:ln>
            <a:noFill/>
          </a:ln>
        </p:spPr>
      </p:pic>
      <p:pic>
        <p:nvPicPr>
          <p:cNvPr id="169" name="Google Shape;169;p18"/>
          <p:cNvPicPr preferRelativeResize="0"/>
          <p:nvPr/>
        </p:nvPicPr>
        <p:blipFill rotWithShape="1">
          <a:blip r:embed="rId4">
            <a:alphaModFix/>
          </a:blip>
          <a:srcRect b="0" l="0" r="0" t="0"/>
          <a:stretch/>
        </p:blipFill>
        <p:spPr>
          <a:xfrm>
            <a:off x="139697" y="6621626"/>
            <a:ext cx="4473114" cy="160178"/>
          </a:xfrm>
          <a:prstGeom prst="rect">
            <a:avLst/>
          </a:prstGeom>
          <a:noFill/>
          <a:ln>
            <a:noFill/>
          </a:ln>
        </p:spPr>
      </p:pic>
      <p:sp>
        <p:nvSpPr>
          <p:cNvPr id="170" name="Google Shape;170;p1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71" name="Google Shape;171;p18"/>
          <p:cNvPicPr preferRelativeResize="0"/>
          <p:nvPr/>
        </p:nvPicPr>
        <p:blipFill rotWithShape="1">
          <a:blip r:embed="rId5">
            <a:alphaModFix/>
          </a:blip>
          <a:srcRect b="0" l="0" r="0" t="0"/>
          <a:stretch/>
        </p:blipFill>
        <p:spPr>
          <a:xfrm>
            <a:off x="6350" y="0"/>
            <a:ext cx="12179303" cy="1208700"/>
          </a:xfrm>
          <a:prstGeom prst="rect">
            <a:avLst/>
          </a:prstGeom>
          <a:noFill/>
          <a:ln>
            <a:noFill/>
          </a:ln>
        </p:spPr>
      </p:pic>
      <p:sp>
        <p:nvSpPr>
          <p:cNvPr id="172" name="Google Shape;172;p18"/>
          <p:cNvSpPr txBox="1"/>
          <p:nvPr/>
        </p:nvSpPr>
        <p:spPr>
          <a:xfrm>
            <a:off x="919650" y="0"/>
            <a:ext cx="100638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rPr>
              <a:t>Current Problems</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79" name="Google Shape;179;p19"/>
          <p:cNvPicPr preferRelativeResize="0"/>
          <p:nvPr/>
        </p:nvPicPr>
        <p:blipFill rotWithShape="1">
          <a:blip r:embed="rId3">
            <a:alphaModFix/>
          </a:blip>
          <a:srcRect b="0" l="0" r="0" t="6023"/>
          <a:stretch/>
        </p:blipFill>
        <p:spPr>
          <a:xfrm>
            <a:off x="1872488" y="744400"/>
            <a:ext cx="8434425" cy="6113600"/>
          </a:xfrm>
          <a:prstGeom prst="rect">
            <a:avLst/>
          </a:prstGeom>
          <a:noFill/>
          <a:ln>
            <a:noFill/>
          </a:ln>
        </p:spPr>
      </p:pic>
      <p:pic>
        <p:nvPicPr>
          <p:cNvPr id="180" name="Google Shape;180;p19"/>
          <p:cNvPicPr preferRelativeResize="0"/>
          <p:nvPr/>
        </p:nvPicPr>
        <p:blipFill rotWithShape="1">
          <a:blip r:embed="rId4">
            <a:alphaModFix/>
          </a:blip>
          <a:srcRect b="0" l="0" r="0" t="0"/>
          <a:stretch/>
        </p:blipFill>
        <p:spPr>
          <a:xfrm>
            <a:off x="139697" y="6621626"/>
            <a:ext cx="4473114" cy="160178"/>
          </a:xfrm>
          <a:prstGeom prst="rect">
            <a:avLst/>
          </a:prstGeom>
          <a:noFill/>
          <a:ln>
            <a:noFill/>
          </a:ln>
        </p:spPr>
      </p:pic>
      <p:pic>
        <p:nvPicPr>
          <p:cNvPr id="181" name="Google Shape;181;p19"/>
          <p:cNvPicPr preferRelativeResize="0"/>
          <p:nvPr/>
        </p:nvPicPr>
        <p:blipFill rotWithShape="1">
          <a:blip r:embed="rId5">
            <a:alphaModFix/>
          </a:blip>
          <a:srcRect b="0" l="0" r="0" t="0"/>
          <a:stretch/>
        </p:blipFill>
        <p:spPr>
          <a:xfrm>
            <a:off x="6350" y="0"/>
            <a:ext cx="12179303" cy="1208700"/>
          </a:xfrm>
          <a:prstGeom prst="rect">
            <a:avLst/>
          </a:prstGeom>
          <a:noFill/>
          <a:ln>
            <a:noFill/>
          </a:ln>
        </p:spPr>
      </p:pic>
      <p:sp>
        <p:nvSpPr>
          <p:cNvPr id="182" name="Google Shape;182;p19"/>
          <p:cNvSpPr txBox="1"/>
          <p:nvPr/>
        </p:nvSpPr>
        <p:spPr>
          <a:xfrm>
            <a:off x="919650" y="0"/>
            <a:ext cx="10050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rPr>
              <a:t>Our Solution</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0"/>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189" name="Google Shape;189;p20"/>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NVMe Validation</a:t>
            </a:r>
            <a:endParaRPr sz="5400">
              <a:solidFill>
                <a:schemeClr val="lt1"/>
              </a:solidFill>
            </a:endParaRPr>
          </a:p>
        </p:txBody>
      </p:sp>
      <p:pic>
        <p:nvPicPr>
          <p:cNvPr id="190" name="Google Shape;190;p20"/>
          <p:cNvPicPr preferRelativeResize="0"/>
          <p:nvPr/>
        </p:nvPicPr>
        <p:blipFill rotWithShape="1">
          <a:blip r:embed="rId4">
            <a:alphaModFix/>
          </a:blip>
          <a:srcRect b="0" l="0" r="0" t="0"/>
          <a:stretch/>
        </p:blipFill>
        <p:spPr>
          <a:xfrm>
            <a:off x="3854647" y="6504529"/>
            <a:ext cx="4473114" cy="160178"/>
          </a:xfrm>
          <a:prstGeom prst="rect">
            <a:avLst/>
          </a:prstGeom>
          <a:noFill/>
          <a:ln>
            <a:noFill/>
          </a:ln>
        </p:spPr>
      </p:pic>
      <p:sp>
        <p:nvSpPr>
          <p:cNvPr id="191" name="Google Shape;191;p2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sz="1900">
              <a:solidFill>
                <a:schemeClr val="dk1"/>
              </a:solidFill>
            </a:endParaRPr>
          </a:p>
        </p:txBody>
      </p:sp>
      <p:sp>
        <p:nvSpPr>
          <p:cNvPr id="192" name="Google Shape;192;p20"/>
          <p:cNvSpPr txBox="1"/>
          <p:nvPr/>
        </p:nvSpPr>
        <p:spPr>
          <a:xfrm>
            <a:off x="672650" y="2045675"/>
            <a:ext cx="5364900" cy="28629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50000"/>
              </a:lnSpc>
              <a:spcBef>
                <a:spcPts val="0"/>
              </a:spcBef>
              <a:spcAft>
                <a:spcPts val="0"/>
              </a:spcAft>
              <a:buClr>
                <a:srgbClr val="002455"/>
              </a:buClr>
              <a:buSzPts val="1800"/>
              <a:buAutoNum type="alphaLcPeriod"/>
            </a:pPr>
            <a:r>
              <a:rPr lang="en-US" sz="1800">
                <a:solidFill>
                  <a:srgbClr val="002455"/>
                </a:solidFill>
              </a:rPr>
              <a:t>You are a test engineer</a:t>
            </a:r>
            <a:endParaRPr sz="1800">
              <a:solidFill>
                <a:srgbClr val="002455"/>
              </a:solidFill>
            </a:endParaRPr>
          </a:p>
          <a:p>
            <a:pPr indent="-342900" lvl="0" marL="457200" marR="0" rtl="0" algn="l">
              <a:lnSpc>
                <a:spcPct val="150000"/>
              </a:lnSpc>
              <a:spcBef>
                <a:spcPts val="0"/>
              </a:spcBef>
              <a:spcAft>
                <a:spcPts val="0"/>
              </a:spcAft>
              <a:buClr>
                <a:srgbClr val="002455"/>
              </a:buClr>
              <a:buSzPts val="1800"/>
              <a:buAutoNum type="alphaLcPeriod"/>
            </a:pPr>
            <a:r>
              <a:rPr lang="en-US" sz="1800">
                <a:solidFill>
                  <a:srgbClr val="002455"/>
                </a:solidFill>
              </a:rPr>
              <a:t>NVMe drives have different power states</a:t>
            </a:r>
            <a:endParaRPr sz="1800">
              <a:solidFill>
                <a:srgbClr val="002455"/>
              </a:solidFill>
            </a:endParaRPr>
          </a:p>
          <a:p>
            <a:pPr indent="-342900" lvl="0" marL="457200" marR="0" rtl="0" algn="l">
              <a:lnSpc>
                <a:spcPct val="150000"/>
              </a:lnSpc>
              <a:spcBef>
                <a:spcPts val="0"/>
              </a:spcBef>
              <a:spcAft>
                <a:spcPts val="0"/>
              </a:spcAft>
              <a:buClr>
                <a:srgbClr val="002455"/>
              </a:buClr>
              <a:buSzPts val="1800"/>
              <a:buAutoNum type="alphaLcPeriod"/>
            </a:pPr>
            <a:r>
              <a:rPr lang="en-US" sz="1800">
                <a:solidFill>
                  <a:srgbClr val="002455"/>
                </a:solidFill>
              </a:rPr>
              <a:t>You are given the task to validate the ability to transition between the power states 10 times</a:t>
            </a:r>
            <a:endParaRPr sz="1800">
              <a:solidFill>
                <a:srgbClr val="002455"/>
              </a:solidFill>
            </a:endParaRPr>
          </a:p>
          <a:p>
            <a:pPr indent="-342900" lvl="1" marL="914400" marR="0" rtl="0" algn="l">
              <a:lnSpc>
                <a:spcPct val="150000"/>
              </a:lnSpc>
              <a:spcBef>
                <a:spcPts val="0"/>
              </a:spcBef>
              <a:spcAft>
                <a:spcPts val="0"/>
              </a:spcAft>
              <a:buClr>
                <a:srgbClr val="002455"/>
              </a:buClr>
              <a:buSzPts val="1800"/>
              <a:buAutoNum type="romanLcPeriod"/>
            </a:pPr>
            <a:r>
              <a:rPr lang="en-US" sz="1800">
                <a:solidFill>
                  <a:srgbClr val="002455"/>
                </a:solidFill>
              </a:rPr>
              <a:t>Improper power state transition causes NVMe drive to break and become inoperable</a:t>
            </a:r>
            <a:endParaRPr sz="1800">
              <a:solidFill>
                <a:srgbClr val="002455"/>
              </a:solidFill>
            </a:endParaRPr>
          </a:p>
        </p:txBody>
      </p:sp>
      <p:sp>
        <p:nvSpPr>
          <p:cNvPr id="193" name="Google Shape;193;p20"/>
          <p:cNvSpPr txBox="1"/>
          <p:nvPr/>
        </p:nvSpPr>
        <p:spPr>
          <a:xfrm>
            <a:off x="672650" y="1583975"/>
            <a:ext cx="2108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3466"/>
                </a:solidFill>
              </a:rPr>
              <a:t>Scenario</a:t>
            </a:r>
            <a:endParaRPr/>
          </a:p>
        </p:txBody>
      </p:sp>
      <p:graphicFrame>
        <p:nvGraphicFramePr>
          <p:cNvPr id="194" name="Google Shape;194;p20"/>
          <p:cNvGraphicFramePr/>
          <p:nvPr/>
        </p:nvGraphicFramePr>
        <p:xfrm>
          <a:off x="6406350" y="1879600"/>
          <a:ext cx="3000000" cy="3000000"/>
        </p:xfrm>
        <a:graphic>
          <a:graphicData uri="http://schemas.openxmlformats.org/drawingml/2006/table">
            <a:tbl>
              <a:tblPr>
                <a:noFill/>
                <a:tableStyleId>{14D61E24-774F-4978-87F6-0CA69F340571}</a:tableStyleId>
              </a:tblPr>
              <a:tblGrid>
                <a:gridCol w="1771325"/>
                <a:gridCol w="3061825"/>
              </a:tblGrid>
              <a:tr h="381000">
                <a:tc>
                  <a:txBody>
                    <a:bodyPr/>
                    <a:lstStyle/>
                    <a:p>
                      <a:pPr indent="0" lvl="0" marL="0" rtl="0" algn="l">
                        <a:spcBef>
                          <a:spcPts val="0"/>
                        </a:spcBef>
                        <a:spcAft>
                          <a:spcPts val="0"/>
                        </a:spcAft>
                        <a:buNone/>
                      </a:pPr>
                      <a:r>
                        <a:rPr lang="en-US"/>
                        <a:t>Power State</a:t>
                      </a:r>
                      <a:endParaRPr/>
                    </a:p>
                  </a:txBody>
                  <a:tcPr marT="91425" marB="91425" marR="91425" marL="91425"/>
                </a:tc>
                <a:tc>
                  <a:txBody>
                    <a:bodyPr/>
                    <a:lstStyle/>
                    <a:p>
                      <a:pPr indent="0" lvl="0" marL="0" rtl="0" algn="l">
                        <a:spcBef>
                          <a:spcPts val="0"/>
                        </a:spcBef>
                        <a:spcAft>
                          <a:spcPts val="0"/>
                        </a:spcAft>
                        <a:buNone/>
                      </a:pPr>
                      <a:r>
                        <a:rPr lang="en-US"/>
                        <a:t>Description</a:t>
                      </a:r>
                      <a:endParaRPr/>
                    </a:p>
                  </a:txBody>
                  <a:tcPr marT="91425" marB="91425" marR="91425" marL="91425"/>
                </a:tc>
              </a:tr>
              <a:tr h="381000">
                <a:tc>
                  <a:txBody>
                    <a:bodyPr/>
                    <a:lstStyle/>
                    <a:p>
                      <a:pPr indent="0" lvl="0" marL="0" rtl="0" algn="l">
                        <a:spcBef>
                          <a:spcPts val="0"/>
                        </a:spcBef>
                        <a:spcAft>
                          <a:spcPts val="0"/>
                        </a:spcAft>
                        <a:buNone/>
                      </a:pPr>
                      <a:r>
                        <a:rPr lang="en-US"/>
                        <a:t>PS0</a:t>
                      </a:r>
                      <a:endParaRPr/>
                    </a:p>
                  </a:txBody>
                  <a:tcPr marT="91425" marB="91425" marR="91425" marL="91425"/>
                </a:tc>
                <a:tc>
                  <a:txBody>
                    <a:bodyPr/>
                    <a:lstStyle/>
                    <a:p>
                      <a:pPr indent="0" lvl="0" marL="0" rtl="0" algn="l">
                        <a:spcBef>
                          <a:spcPts val="0"/>
                        </a:spcBef>
                        <a:spcAft>
                          <a:spcPts val="0"/>
                        </a:spcAft>
                        <a:buNone/>
                      </a:pPr>
                      <a:r>
                        <a:rPr lang="en-US"/>
                        <a:t>Full power, high consumption</a:t>
                      </a:r>
                      <a:endParaRPr/>
                    </a:p>
                  </a:txBody>
                  <a:tcPr marT="91425" marB="91425" marR="91425" marL="91425"/>
                </a:tc>
              </a:tr>
              <a:tr h="381000">
                <a:tc>
                  <a:txBody>
                    <a:bodyPr/>
                    <a:lstStyle/>
                    <a:p>
                      <a:pPr indent="0" lvl="0" marL="0" rtl="0" algn="l">
                        <a:spcBef>
                          <a:spcPts val="0"/>
                        </a:spcBef>
                        <a:spcAft>
                          <a:spcPts val="0"/>
                        </a:spcAft>
                        <a:buNone/>
                      </a:pPr>
                      <a:r>
                        <a:rPr lang="en-US"/>
                        <a:t>PS1</a:t>
                      </a:r>
                      <a:endParaRPr/>
                    </a:p>
                  </a:txBody>
                  <a:tcPr marT="91425" marB="91425" marR="91425" marL="91425"/>
                </a:tc>
                <a:tc>
                  <a:txBody>
                    <a:bodyPr/>
                    <a:lstStyle/>
                    <a:p>
                      <a:pPr indent="0" lvl="0" marL="0" rtl="0" algn="l">
                        <a:spcBef>
                          <a:spcPts val="0"/>
                        </a:spcBef>
                        <a:spcAft>
                          <a:spcPts val="0"/>
                        </a:spcAft>
                        <a:buNone/>
                      </a:pPr>
                      <a:r>
                        <a:rPr lang="en-US"/>
                        <a:t>20% Reduced power</a:t>
                      </a:r>
                      <a:endParaRPr/>
                    </a:p>
                  </a:txBody>
                  <a:tcPr marT="91425" marB="91425" marR="91425" marL="91425"/>
                </a:tc>
              </a:tr>
              <a:tr h="381000">
                <a:tc>
                  <a:txBody>
                    <a:bodyPr/>
                    <a:lstStyle/>
                    <a:p>
                      <a:pPr indent="0" lvl="0" marL="0" rtl="0" algn="l">
                        <a:spcBef>
                          <a:spcPts val="0"/>
                        </a:spcBef>
                        <a:spcAft>
                          <a:spcPts val="0"/>
                        </a:spcAft>
                        <a:buNone/>
                      </a:pPr>
                      <a:r>
                        <a:rPr lang="en-US"/>
                        <a:t>PS2</a:t>
                      </a:r>
                      <a:endParaRPr/>
                    </a:p>
                  </a:txBody>
                  <a:tcPr marT="91425" marB="91425" marR="91425" marL="91425"/>
                </a:tc>
                <a:tc>
                  <a:txBody>
                    <a:bodyPr/>
                    <a:lstStyle/>
                    <a:p>
                      <a:pPr indent="0" lvl="0" marL="0" rtl="0" algn="l">
                        <a:spcBef>
                          <a:spcPts val="0"/>
                        </a:spcBef>
                        <a:spcAft>
                          <a:spcPts val="0"/>
                        </a:spcAft>
                        <a:buNone/>
                      </a:pPr>
                      <a:r>
                        <a:rPr lang="en-US"/>
                        <a:t>40% Reduced power</a:t>
                      </a:r>
                      <a:endParaRPr/>
                    </a:p>
                  </a:txBody>
                  <a:tcPr marT="91425" marB="91425" marR="91425" marL="91425"/>
                </a:tc>
              </a:tr>
              <a:tr h="381000">
                <a:tc>
                  <a:txBody>
                    <a:bodyPr/>
                    <a:lstStyle/>
                    <a:p>
                      <a:pPr indent="0" lvl="0" marL="0" rtl="0" algn="l">
                        <a:spcBef>
                          <a:spcPts val="0"/>
                        </a:spcBef>
                        <a:spcAft>
                          <a:spcPts val="0"/>
                        </a:spcAft>
                        <a:buNone/>
                      </a:pPr>
                      <a:r>
                        <a:rPr lang="en-US"/>
                        <a:t>PS3</a:t>
                      </a:r>
                      <a:endParaRPr/>
                    </a:p>
                  </a:txBody>
                  <a:tcPr marT="91425" marB="91425" marR="91425" marL="91425"/>
                </a:tc>
                <a:tc>
                  <a:txBody>
                    <a:bodyPr/>
                    <a:lstStyle/>
                    <a:p>
                      <a:pPr indent="0" lvl="0" marL="0" rtl="0" algn="l">
                        <a:spcBef>
                          <a:spcPts val="0"/>
                        </a:spcBef>
                        <a:spcAft>
                          <a:spcPts val="0"/>
                        </a:spcAft>
                        <a:buNone/>
                      </a:pPr>
                      <a:r>
                        <a:rPr lang="en-US"/>
                        <a:t>Very low power</a:t>
                      </a:r>
                      <a:endParaRPr/>
                    </a:p>
                  </a:txBody>
                  <a:tcPr marT="91425" marB="91425" marR="91425" marL="91425"/>
                </a:tc>
              </a:tr>
              <a:tr h="381000">
                <a:tc>
                  <a:txBody>
                    <a:bodyPr/>
                    <a:lstStyle/>
                    <a:p>
                      <a:pPr indent="0" lvl="0" marL="0" rtl="0" algn="l">
                        <a:spcBef>
                          <a:spcPts val="0"/>
                        </a:spcBef>
                        <a:spcAft>
                          <a:spcPts val="0"/>
                        </a:spcAft>
                        <a:buNone/>
                      </a:pPr>
                      <a:r>
                        <a:rPr lang="en-US"/>
                        <a:t>PS4</a:t>
                      </a:r>
                      <a:endParaRPr/>
                    </a:p>
                  </a:txBody>
                  <a:tcPr marT="91425" marB="91425" marR="91425" marL="91425"/>
                </a:tc>
                <a:tc>
                  <a:txBody>
                    <a:bodyPr/>
                    <a:lstStyle/>
                    <a:p>
                      <a:pPr indent="0" lvl="0" marL="0" rtl="0" algn="l">
                        <a:spcBef>
                          <a:spcPts val="0"/>
                        </a:spcBef>
                        <a:spcAft>
                          <a:spcPts val="0"/>
                        </a:spcAft>
                        <a:buNone/>
                      </a:pPr>
                      <a:r>
                        <a:rPr lang="en-US"/>
                        <a:t>Non operational</a:t>
                      </a:r>
                      <a:endParaRPr/>
                    </a:p>
                  </a:txBody>
                  <a:tcPr marT="91425" marB="91425" marR="91425" marL="91425"/>
                </a:tc>
              </a:tr>
            </a:tbl>
          </a:graphicData>
        </a:graphic>
      </p:graphicFrame>
      <p:pic>
        <p:nvPicPr>
          <p:cNvPr id="195" name="Google Shape;195;p20" title="'.png"/>
          <p:cNvPicPr preferRelativeResize="0"/>
          <p:nvPr/>
        </p:nvPicPr>
        <p:blipFill>
          <a:blip r:embed="rId5">
            <a:alphaModFix/>
          </a:blip>
          <a:stretch>
            <a:fillRect/>
          </a:stretch>
        </p:blipFill>
        <p:spPr>
          <a:xfrm>
            <a:off x="6988825" y="4409200"/>
            <a:ext cx="3294472" cy="1794750"/>
          </a:xfrm>
          <a:prstGeom prst="rect">
            <a:avLst/>
          </a:prstGeom>
          <a:noFill/>
          <a:ln>
            <a:noFill/>
          </a:ln>
        </p:spPr>
      </p:pic>
      <p:sp>
        <p:nvSpPr>
          <p:cNvPr id="196" name="Google Shape;196;p20"/>
          <p:cNvSpPr txBox="1"/>
          <p:nvPr/>
        </p:nvSpPr>
        <p:spPr>
          <a:xfrm>
            <a:off x="6660800" y="5954900"/>
            <a:ext cx="8679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alibri"/>
                <a:ea typeface="Calibri"/>
                <a:cs typeface="Calibri"/>
                <a:sym typeface="Calibri"/>
              </a:rPr>
              <a:t>PS1</a:t>
            </a:r>
            <a:endParaRPr b="1" sz="2800">
              <a:solidFill>
                <a:schemeClr val="dk1"/>
              </a:solidFill>
              <a:latin typeface="Calibri"/>
              <a:ea typeface="Calibri"/>
              <a:cs typeface="Calibri"/>
              <a:sym typeface="Calibri"/>
            </a:endParaRPr>
          </a:p>
        </p:txBody>
      </p:sp>
      <p:sp>
        <p:nvSpPr>
          <p:cNvPr id="197" name="Google Shape;197;p20"/>
          <p:cNvSpPr txBox="1"/>
          <p:nvPr/>
        </p:nvSpPr>
        <p:spPr>
          <a:xfrm>
            <a:off x="8719075" y="5954900"/>
            <a:ext cx="8679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alibri"/>
                <a:ea typeface="Calibri"/>
                <a:cs typeface="Calibri"/>
                <a:sym typeface="Calibri"/>
              </a:rPr>
              <a:t>PS4</a:t>
            </a:r>
            <a:endParaRPr b="1" sz="2800">
              <a:solidFill>
                <a:schemeClr val="dk1"/>
              </a:solidFill>
              <a:latin typeface="Calibri"/>
              <a:ea typeface="Calibri"/>
              <a:cs typeface="Calibri"/>
              <a:sym typeface="Calibri"/>
            </a:endParaRPr>
          </a:p>
        </p:txBody>
      </p:sp>
      <p:sp>
        <p:nvSpPr>
          <p:cNvPr id="198" name="Google Shape;198;p20"/>
          <p:cNvSpPr txBox="1"/>
          <p:nvPr/>
        </p:nvSpPr>
        <p:spPr>
          <a:xfrm>
            <a:off x="6611250" y="4409200"/>
            <a:ext cx="8679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Ex.</a:t>
            </a:r>
            <a:endParaRPr sz="24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1"/>
          <p:cNvPicPr preferRelativeResize="0"/>
          <p:nvPr/>
        </p:nvPicPr>
        <p:blipFill rotWithShape="1">
          <a:blip r:embed="rId3">
            <a:alphaModFix/>
          </a:blip>
          <a:srcRect b="0" l="0" r="0" t="0"/>
          <a:stretch/>
        </p:blipFill>
        <p:spPr>
          <a:xfrm>
            <a:off x="6350" y="0"/>
            <a:ext cx="12179303" cy="1879600"/>
          </a:xfrm>
          <a:prstGeom prst="rect">
            <a:avLst/>
          </a:prstGeom>
          <a:noFill/>
          <a:ln>
            <a:noFill/>
          </a:ln>
        </p:spPr>
      </p:pic>
      <p:sp>
        <p:nvSpPr>
          <p:cNvPr id="205" name="Google Shape;205;p21"/>
          <p:cNvSpPr txBox="1"/>
          <p:nvPr>
            <p:ph type="title"/>
          </p:nvPr>
        </p:nvSpPr>
        <p:spPr>
          <a:xfrm>
            <a:off x="833405" y="401433"/>
            <a:ext cx="10515600" cy="70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b="1" lang="en-US" sz="5400">
                <a:solidFill>
                  <a:schemeClr val="lt1"/>
                </a:solidFill>
                <a:latin typeface="Arial"/>
                <a:ea typeface="Arial"/>
                <a:cs typeface="Arial"/>
                <a:sym typeface="Arial"/>
              </a:rPr>
              <a:t>Normal Validation Process</a:t>
            </a:r>
            <a:endParaRPr sz="5400">
              <a:solidFill>
                <a:schemeClr val="lt1"/>
              </a:solidFill>
            </a:endParaRPr>
          </a:p>
        </p:txBody>
      </p:sp>
      <p:pic>
        <p:nvPicPr>
          <p:cNvPr id="206" name="Google Shape;206;p21"/>
          <p:cNvPicPr preferRelativeResize="0"/>
          <p:nvPr/>
        </p:nvPicPr>
        <p:blipFill rotWithShape="1">
          <a:blip r:embed="rId4">
            <a:alphaModFix/>
          </a:blip>
          <a:srcRect b="0" l="0" r="0" t="0"/>
          <a:stretch/>
        </p:blipFill>
        <p:spPr>
          <a:xfrm>
            <a:off x="3854647" y="6504529"/>
            <a:ext cx="4473114" cy="160178"/>
          </a:xfrm>
          <a:prstGeom prst="rect">
            <a:avLst/>
          </a:prstGeom>
          <a:noFill/>
          <a:ln>
            <a:noFill/>
          </a:ln>
        </p:spPr>
      </p:pic>
      <p:sp>
        <p:nvSpPr>
          <p:cNvPr id="207" name="Google Shape;207;p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sz="1900">
              <a:solidFill>
                <a:schemeClr val="dk1"/>
              </a:solidFill>
            </a:endParaRPr>
          </a:p>
        </p:txBody>
      </p:sp>
      <p:sp>
        <p:nvSpPr>
          <p:cNvPr id="208" name="Google Shape;208;p21"/>
          <p:cNvSpPr txBox="1"/>
          <p:nvPr/>
        </p:nvSpPr>
        <p:spPr>
          <a:xfrm>
            <a:off x="672650" y="2045675"/>
            <a:ext cx="5058600" cy="41097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50000"/>
              </a:lnSpc>
              <a:spcBef>
                <a:spcPts val="0"/>
              </a:spcBef>
              <a:spcAft>
                <a:spcPts val="0"/>
              </a:spcAft>
              <a:buClr>
                <a:srgbClr val="002455"/>
              </a:buClr>
              <a:buSzPts val="1800"/>
              <a:buChar char="●"/>
            </a:pPr>
            <a:r>
              <a:rPr lang="en-US" sz="1800">
                <a:solidFill>
                  <a:srgbClr val="002455"/>
                </a:solidFill>
              </a:rPr>
              <a:t>You would have to think of different test sequences to cover edge cases</a:t>
            </a:r>
            <a:endParaRPr sz="1800">
              <a:solidFill>
                <a:srgbClr val="002455"/>
              </a:solidFill>
            </a:endParaRPr>
          </a:p>
          <a:p>
            <a:pPr indent="0" lvl="0" marL="457200" marR="0" rtl="0" algn="l">
              <a:lnSpc>
                <a:spcPct val="150000"/>
              </a:lnSpc>
              <a:spcBef>
                <a:spcPts val="0"/>
              </a:spcBef>
              <a:spcAft>
                <a:spcPts val="0"/>
              </a:spcAft>
              <a:buNone/>
            </a:pPr>
            <a:r>
              <a:t/>
            </a:r>
            <a:endParaRPr sz="1800">
              <a:solidFill>
                <a:srgbClr val="002455"/>
              </a:solidFill>
            </a:endParaRPr>
          </a:p>
          <a:p>
            <a:pPr indent="-342900" lvl="0" marL="457200" marR="0" rtl="0" algn="l">
              <a:lnSpc>
                <a:spcPct val="150000"/>
              </a:lnSpc>
              <a:spcBef>
                <a:spcPts val="0"/>
              </a:spcBef>
              <a:spcAft>
                <a:spcPts val="0"/>
              </a:spcAft>
              <a:buClr>
                <a:srgbClr val="002455"/>
              </a:buClr>
              <a:buSzPts val="1800"/>
              <a:buChar char="●"/>
            </a:pPr>
            <a:r>
              <a:rPr lang="en-US" sz="1800">
                <a:solidFill>
                  <a:srgbClr val="002455"/>
                </a:solidFill>
              </a:rPr>
              <a:t>In complex problems, cannot validate every outcome</a:t>
            </a:r>
            <a:endParaRPr sz="1800">
              <a:solidFill>
                <a:srgbClr val="002455"/>
              </a:solidFill>
            </a:endParaRPr>
          </a:p>
          <a:p>
            <a:pPr indent="0" lvl="0" marL="0" marR="0" rtl="0" algn="l">
              <a:lnSpc>
                <a:spcPct val="150000"/>
              </a:lnSpc>
              <a:spcBef>
                <a:spcPts val="0"/>
              </a:spcBef>
              <a:spcAft>
                <a:spcPts val="0"/>
              </a:spcAft>
              <a:buNone/>
            </a:pPr>
            <a:r>
              <a:t/>
            </a:r>
            <a:endParaRPr sz="1800">
              <a:solidFill>
                <a:srgbClr val="002455"/>
              </a:solidFill>
            </a:endParaRPr>
          </a:p>
          <a:p>
            <a:pPr indent="-342900" lvl="0" marL="457200" marR="0" rtl="0" algn="l">
              <a:lnSpc>
                <a:spcPct val="150000"/>
              </a:lnSpc>
              <a:spcBef>
                <a:spcPts val="0"/>
              </a:spcBef>
              <a:spcAft>
                <a:spcPts val="0"/>
              </a:spcAft>
              <a:buClr>
                <a:srgbClr val="002455"/>
              </a:buClr>
              <a:buSzPts val="1800"/>
              <a:buChar char="●"/>
            </a:pPr>
            <a:r>
              <a:rPr lang="en-US" sz="1800">
                <a:solidFill>
                  <a:srgbClr val="002455"/>
                </a:solidFill>
              </a:rPr>
              <a:t>Prioritize the test cases that cover large grounds and likely to happen</a:t>
            </a:r>
            <a:endParaRPr sz="1800">
              <a:solidFill>
                <a:srgbClr val="002455"/>
              </a:solidFill>
            </a:endParaRPr>
          </a:p>
          <a:p>
            <a:pPr indent="0" lvl="0" marL="0" marR="0" rtl="0" algn="l">
              <a:lnSpc>
                <a:spcPct val="150000"/>
              </a:lnSpc>
              <a:spcBef>
                <a:spcPts val="0"/>
              </a:spcBef>
              <a:spcAft>
                <a:spcPts val="0"/>
              </a:spcAft>
              <a:buNone/>
            </a:pPr>
            <a:r>
              <a:t/>
            </a:r>
            <a:endParaRPr sz="1800">
              <a:solidFill>
                <a:srgbClr val="002455"/>
              </a:solidFill>
            </a:endParaRPr>
          </a:p>
          <a:p>
            <a:pPr indent="0" lvl="0" marL="0" marR="0" rtl="0" algn="l">
              <a:lnSpc>
                <a:spcPct val="150000"/>
              </a:lnSpc>
              <a:spcBef>
                <a:spcPts val="0"/>
              </a:spcBef>
              <a:spcAft>
                <a:spcPts val="0"/>
              </a:spcAft>
              <a:buNone/>
            </a:pPr>
            <a:r>
              <a:t/>
            </a:r>
            <a:endParaRPr sz="1800">
              <a:solidFill>
                <a:srgbClr val="002455"/>
              </a:solidFill>
            </a:endParaRPr>
          </a:p>
        </p:txBody>
      </p:sp>
      <p:sp>
        <p:nvSpPr>
          <p:cNvPr id="209" name="Google Shape;209;p21"/>
          <p:cNvSpPr txBox="1"/>
          <p:nvPr/>
        </p:nvSpPr>
        <p:spPr>
          <a:xfrm>
            <a:off x="672650" y="1583975"/>
            <a:ext cx="2983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3466"/>
                </a:solidFill>
              </a:rPr>
              <a:t>Normal Validation</a:t>
            </a:r>
            <a:endParaRPr/>
          </a:p>
        </p:txBody>
      </p:sp>
      <p:sp>
        <p:nvSpPr>
          <p:cNvPr id="210" name="Google Shape;210;p21"/>
          <p:cNvSpPr txBox="1"/>
          <p:nvPr/>
        </p:nvSpPr>
        <p:spPr>
          <a:xfrm>
            <a:off x="6268575" y="1798675"/>
            <a:ext cx="5254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211" name="Google Shape;211;p21"/>
          <p:cNvSpPr txBox="1"/>
          <p:nvPr/>
        </p:nvSpPr>
        <p:spPr>
          <a:xfrm>
            <a:off x="6055475" y="1767925"/>
            <a:ext cx="5315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In order to test every single sequence:</a:t>
            </a:r>
            <a:endParaRPr sz="2400">
              <a:solidFill>
                <a:schemeClr val="dk1"/>
              </a:solidFill>
              <a:latin typeface="Calibri"/>
              <a:ea typeface="Calibri"/>
              <a:cs typeface="Calibri"/>
              <a:sym typeface="Calibri"/>
            </a:endParaRPr>
          </a:p>
        </p:txBody>
      </p:sp>
      <p:sp>
        <p:nvSpPr>
          <p:cNvPr id="212" name="Google Shape;212;p21"/>
          <p:cNvSpPr txBox="1"/>
          <p:nvPr/>
        </p:nvSpPr>
        <p:spPr>
          <a:xfrm>
            <a:off x="6055475" y="2333725"/>
            <a:ext cx="60507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This problem can be represented as a combinatorics </a:t>
            </a:r>
            <a:r>
              <a:rPr lang="en-US" sz="1800">
                <a:solidFill>
                  <a:schemeClr val="dk1"/>
                </a:solidFill>
                <a:latin typeface="Calibri"/>
                <a:ea typeface="Calibri"/>
                <a:cs typeface="Calibri"/>
                <a:sym typeface="Calibri"/>
              </a:rPr>
              <a:t>problem:</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 = s × (s - 1)</a:t>
            </a:r>
            <a:r>
              <a:rPr baseline="30000" lang="en-US" sz="1800">
                <a:solidFill>
                  <a:schemeClr val="dk1"/>
                </a:solidFill>
                <a:latin typeface="Calibri"/>
                <a:ea typeface="Calibri"/>
                <a:cs typeface="Calibri"/>
                <a:sym typeface="Calibri"/>
              </a:rPr>
              <a:t>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rPr lang="en-US" sz="1800">
                <a:solidFill>
                  <a:schemeClr val="dk1"/>
                </a:solidFill>
                <a:latin typeface="Calibri"/>
                <a:ea typeface="Calibri"/>
                <a:cs typeface="Calibri"/>
                <a:sym typeface="Calibri"/>
              </a:rPr>
              <a:t>5 states × (4 choices)</a:t>
            </a:r>
            <a:r>
              <a:rPr baseline="30000" lang="en-US" sz="1800">
                <a:solidFill>
                  <a:schemeClr val="dk1"/>
                </a:solidFill>
                <a:latin typeface="Calibri"/>
                <a:ea typeface="Calibri"/>
                <a:cs typeface="Calibri"/>
                <a:sym typeface="Calibri"/>
              </a:rPr>
              <a:t>10 transitions</a:t>
            </a:r>
            <a:r>
              <a:rPr lang="en-US" sz="1800">
                <a:solidFill>
                  <a:schemeClr val="dk1"/>
                </a:solidFill>
                <a:latin typeface="Calibri"/>
                <a:ea typeface="Calibri"/>
                <a:cs typeface="Calibri"/>
                <a:sym typeface="Calibri"/>
              </a:rPr>
              <a:t> = </a:t>
            </a:r>
            <a:r>
              <a:rPr lang="en-US" sz="1800">
                <a:solidFill>
                  <a:schemeClr val="dk1"/>
                </a:solidFill>
                <a:latin typeface="Calibri"/>
                <a:ea typeface="Calibri"/>
                <a:cs typeface="Calibri"/>
                <a:sym typeface="Calibri"/>
              </a:rPr>
              <a:t>5,242,880 sequences</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rPr lang="en-US" sz="1800">
                <a:solidFill>
                  <a:schemeClr val="dk1"/>
                </a:solidFill>
                <a:latin typeface="Calibri"/>
                <a:ea typeface="Calibri"/>
                <a:cs typeface="Calibri"/>
                <a:sym typeface="Calibri"/>
              </a:rPr>
              <a:t>If we added just 1 more transition to the problem…</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rPr lang="en-US" sz="1800">
                <a:solidFill>
                  <a:schemeClr val="dk1"/>
                </a:solidFill>
                <a:latin typeface="Calibri"/>
                <a:ea typeface="Calibri"/>
                <a:cs typeface="Calibri"/>
                <a:sym typeface="Calibri"/>
              </a:rPr>
              <a:t>5 states × (4 choices)</a:t>
            </a:r>
            <a:r>
              <a:rPr baseline="30000" lang="en-US" sz="1800">
                <a:solidFill>
                  <a:schemeClr val="dk1"/>
                </a:solidFill>
                <a:latin typeface="Calibri"/>
                <a:ea typeface="Calibri"/>
                <a:cs typeface="Calibri"/>
                <a:sym typeface="Calibri"/>
              </a:rPr>
              <a:t>11 transitions</a:t>
            </a:r>
            <a:r>
              <a:rPr lang="en-US" sz="1800">
                <a:solidFill>
                  <a:schemeClr val="dk1"/>
                </a:solidFill>
                <a:latin typeface="Calibri"/>
                <a:ea typeface="Calibri"/>
                <a:cs typeface="Calibri"/>
                <a:sym typeface="Calibri"/>
              </a:rPr>
              <a:t> = 20,971,520 sequences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Testing every case becomes highly impractical as complexity becomes highly exponential!</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